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86" r:id="rId3"/>
    <p:sldId id="288" r:id="rId4"/>
    <p:sldId id="287" r:id="rId5"/>
    <p:sldId id="289" r:id="rId6"/>
    <p:sldId id="293" r:id="rId7"/>
    <p:sldId id="276" r:id="rId8"/>
    <p:sldId id="277" r:id="rId9"/>
    <p:sldId id="262" r:id="rId10"/>
    <p:sldId id="263" r:id="rId11"/>
    <p:sldId id="257" r:id="rId12"/>
    <p:sldId id="258" r:id="rId13"/>
    <p:sldId id="259" r:id="rId14"/>
    <p:sldId id="284" r:id="rId15"/>
    <p:sldId id="264" r:id="rId16"/>
    <p:sldId id="260" r:id="rId17"/>
    <p:sldId id="265" r:id="rId18"/>
    <p:sldId id="261" r:id="rId19"/>
    <p:sldId id="267" r:id="rId20"/>
    <p:sldId id="285" r:id="rId21"/>
    <p:sldId id="278" r:id="rId22"/>
    <p:sldId id="279" r:id="rId23"/>
    <p:sldId id="282" r:id="rId24"/>
    <p:sldId id="290" r:id="rId25"/>
    <p:sldId id="291" r:id="rId26"/>
    <p:sldId id="269" r:id="rId27"/>
    <p:sldId id="270" r:id="rId28"/>
    <p:sldId id="271" r:id="rId29"/>
    <p:sldId id="281" r:id="rId30"/>
    <p:sldId id="295" r:id="rId31"/>
    <p:sldId id="280" r:id="rId32"/>
    <p:sldId id="272" r:id="rId33"/>
    <p:sldId id="273" r:id="rId34"/>
    <p:sldId id="274" r:id="rId35"/>
    <p:sldId id="292" r:id="rId36"/>
    <p:sldId id="296" r:id="rId37"/>
    <p:sldId id="297" r:id="rId38"/>
    <p:sldId id="29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0148" autoAdjust="0"/>
  </p:normalViewPr>
  <p:slideViewPr>
    <p:cSldViewPr snapToGrid="0">
      <p:cViewPr>
        <p:scale>
          <a:sx n="70" d="100"/>
          <a:sy n="70" d="100"/>
        </p:scale>
        <p:origin x="420" y="-360"/>
      </p:cViewPr>
      <p:guideLst/>
    </p:cSldViewPr>
  </p:slideViewPr>
  <p:notesTextViewPr>
    <p:cViewPr>
      <p:scale>
        <a:sx n="1" d="1"/>
        <a:sy n="1" d="1"/>
      </p:scale>
      <p:origin x="0" y="0"/>
    </p:cViewPr>
  </p:notesTextViewPr>
  <p:sorterViewPr>
    <p:cViewPr>
      <p:scale>
        <a:sx n="26" d="100"/>
        <a:sy n="2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6.wmf"/><Relationship Id="rId5" Type="http://schemas.openxmlformats.org/officeDocument/2006/relationships/image" Target="../media/image42.wmf"/><Relationship Id="rId4"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5" Type="http://schemas.openxmlformats.org/officeDocument/2006/relationships/image" Target="../media/image67.wmf"/><Relationship Id="rId4" Type="http://schemas.openxmlformats.org/officeDocument/2006/relationships/image" Target="../media/image6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6F2FA-01F6-431D-9180-85151A934900}" type="datetimeFigureOut">
              <a:rPr lang="en-US" smtClean="0"/>
              <a:t>8/17/2020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22BF8F-6EC2-4334-8A4D-7B7907740420}" type="slidenum">
              <a:rPr lang="en-US" smtClean="0"/>
              <a:t>‹#›</a:t>
            </a:fld>
            <a:endParaRPr lang="en-US"/>
          </a:p>
        </p:txBody>
      </p:sp>
    </p:spTree>
    <p:extLst>
      <p:ext uri="{BB962C8B-B14F-4D97-AF65-F5344CB8AC3E}">
        <p14:creationId xmlns:p14="http://schemas.microsoft.com/office/powerpoint/2010/main" val="170598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hyperphysics.phy-astr.gsu.edu/hbase/oscda.html#c1"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hyperphysics.phy-astr.gsu.edu/hbase/shm2.html#c2" TargetMode="External"/><Relationship Id="rId5" Type="http://schemas.openxmlformats.org/officeDocument/2006/relationships/hyperlink" Target="http://hyperphysics.phy-astr.gsu.edu/hbase/oscda2.html#c2" TargetMode="External"/><Relationship Id="rId4" Type="http://schemas.openxmlformats.org/officeDocument/2006/relationships/hyperlink" Target="http://hyperphysics.phy-astr.gsu.edu/hbase/oscda2.html#c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eb.pa.msu.edu/courses/2000fall/PHY232/lectures/gausscond/simplegeom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Note the number density refers an amount of particle in any volume.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The displacement</a:t>
            </a:r>
            <a:r>
              <a:rPr lang="en-US" sz="1200" baseline="0" dirty="0">
                <a:latin typeface="Times New Roman" panose="02020603050405020304" pitchFamily="18" charset="0"/>
                <a:cs typeface="Times New Roman" panose="02020603050405020304" pitchFamily="18" charset="0"/>
              </a:rPr>
              <a:t> occurs to the electron because its mass is extremely smaller than the mass of an ion.</a:t>
            </a: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4</a:t>
            </a:fld>
            <a:endParaRPr lang="en-US"/>
          </a:p>
        </p:txBody>
      </p:sp>
    </p:spTree>
    <p:extLst>
      <p:ext uri="{BB962C8B-B14F-4D97-AF65-F5344CB8AC3E}">
        <p14:creationId xmlns:p14="http://schemas.microsoft.com/office/powerpoint/2010/main" val="3504871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Overdamping of a </a:t>
            </a:r>
            <a:r>
              <a:rPr lang="en-US" sz="1200" b="0" i="0" kern="1200" dirty="0">
                <a:solidFill>
                  <a:schemeClr val="tx1"/>
                </a:solidFill>
                <a:effectLst/>
                <a:latin typeface="+mn-lt"/>
                <a:ea typeface="+mn-ea"/>
                <a:cs typeface="+mn-cs"/>
                <a:hlinkClick r:id="rId3"/>
              </a:rPr>
              <a:t>damped oscillator</a:t>
            </a:r>
            <a:r>
              <a:rPr lang="en-US" sz="1200" b="0" i="0" kern="1200" dirty="0">
                <a:solidFill>
                  <a:schemeClr val="tx1"/>
                </a:solidFill>
                <a:effectLst/>
                <a:latin typeface="+mn-lt"/>
                <a:ea typeface="+mn-ea"/>
                <a:cs typeface="+mn-cs"/>
              </a:rPr>
              <a:t> will cause it to approach zero amplitude more slowly than for the case of </a:t>
            </a:r>
            <a:r>
              <a:rPr lang="en-US" sz="1200" b="0" i="0" kern="1200" dirty="0">
                <a:solidFill>
                  <a:schemeClr val="tx1"/>
                </a:solidFill>
                <a:effectLst/>
                <a:latin typeface="+mn-lt"/>
                <a:ea typeface="+mn-ea"/>
                <a:cs typeface="+mn-cs"/>
                <a:hlinkClick r:id="rId4"/>
              </a:rPr>
              <a:t>critical damping</a:t>
            </a:r>
            <a:r>
              <a:rPr lang="en-US" sz="1200" b="0" i="0" kern="1200" dirty="0">
                <a:solidFill>
                  <a:schemeClr val="tx1"/>
                </a:solidFill>
                <a:effectLst/>
                <a:latin typeface="+mn-lt"/>
                <a:ea typeface="+mn-ea"/>
                <a:cs typeface="+mn-cs"/>
              </a:rPr>
              <a:t>. The </a:t>
            </a:r>
            <a:r>
              <a:rPr lang="en-US" sz="1200" b="0" i="0" kern="1200" dirty="0">
                <a:solidFill>
                  <a:schemeClr val="tx1"/>
                </a:solidFill>
                <a:effectLst/>
                <a:latin typeface="+mn-lt"/>
                <a:ea typeface="+mn-ea"/>
                <a:cs typeface="+mn-cs"/>
                <a:hlinkClick r:id="rId5"/>
              </a:rPr>
              <a:t>damping coefficient</a:t>
            </a:r>
            <a:r>
              <a:rPr lang="en-US" sz="1200" b="0" i="0" kern="1200" dirty="0">
                <a:solidFill>
                  <a:schemeClr val="tx1"/>
                </a:solidFill>
                <a:effectLst/>
                <a:latin typeface="+mn-lt"/>
                <a:ea typeface="+mn-ea"/>
                <a:cs typeface="+mn-cs"/>
              </a:rPr>
              <a:t> is greater than the </a:t>
            </a:r>
            <a:r>
              <a:rPr lang="en-US" sz="1200" b="0" i="0" kern="1200" dirty="0">
                <a:solidFill>
                  <a:schemeClr val="tx1"/>
                </a:solidFill>
                <a:effectLst/>
                <a:latin typeface="+mn-lt"/>
                <a:ea typeface="+mn-ea"/>
                <a:cs typeface="+mn-cs"/>
                <a:hlinkClick r:id="rId6"/>
              </a:rPr>
              <a:t>undamped resonant frequency</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17</a:t>
            </a:fld>
            <a:endParaRPr lang="en-US"/>
          </a:p>
        </p:txBody>
      </p:sp>
    </p:spTree>
    <p:extLst>
      <p:ext uri="{BB962C8B-B14F-4D97-AF65-F5344CB8AC3E}">
        <p14:creationId xmlns:p14="http://schemas.microsoft.com/office/powerpoint/2010/main" val="2061737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โดยสรุปคือใน </a:t>
            </a:r>
            <a:r>
              <a:rPr lang="en-US" dirty="0"/>
              <a:t>slide </a:t>
            </a:r>
            <a:r>
              <a:rPr lang="th-TH" dirty="0"/>
              <a:t>นี้เราต้องการจัดรูป </a:t>
            </a:r>
            <a:r>
              <a:rPr lang="en-US" dirty="0"/>
              <a:t>x(t) </a:t>
            </a:r>
            <a:r>
              <a:rPr lang="th-TH" dirty="0"/>
              <a:t>เป็น </a:t>
            </a:r>
            <a:r>
              <a:rPr lang="en-US" dirty="0"/>
              <a:t>harmonic function </a:t>
            </a:r>
            <a:r>
              <a:rPr lang="th-TH" dirty="0"/>
              <a:t>ซึ่งถ้าจัดได้แสดงว่า </a:t>
            </a:r>
            <a:r>
              <a:rPr lang="en-US" dirty="0"/>
              <a:t>displacement </a:t>
            </a:r>
            <a:r>
              <a:rPr lang="th-TH" dirty="0"/>
              <a:t>มีการแกว่งไปมารอบจุดสมดุล</a:t>
            </a:r>
          </a:p>
          <a:p>
            <a:r>
              <a:rPr lang="th-TH" dirty="0"/>
              <a:t>ทำได้สองทางคือ</a:t>
            </a:r>
            <a:r>
              <a:rPr lang="th-TH" baseline="0" dirty="0"/>
              <a:t> </a:t>
            </a:r>
            <a:endParaRPr lang="en-US" baseline="0" dirty="0"/>
          </a:p>
          <a:p>
            <a:pPr marL="228600" indent="-228600">
              <a:buAutoNum type="arabicPeriod"/>
            </a:pPr>
            <a:r>
              <a:rPr lang="th-TH" baseline="0" dirty="0"/>
              <a:t>เริ่มจากการที่ต้องการ </a:t>
            </a:r>
            <a:r>
              <a:rPr lang="en-US" baseline="0" dirty="0"/>
              <a:t>displacement </a:t>
            </a:r>
            <a:r>
              <a:rPr lang="th-TH" baseline="0" dirty="0"/>
              <a:t>เป็นจำนวนจริง ซึ่งจะเป็นจริงได้ก็ต่อเมื่อ </a:t>
            </a:r>
            <a:r>
              <a:rPr lang="en-US" baseline="0" dirty="0"/>
              <a:t>C1 </a:t>
            </a:r>
            <a:r>
              <a:rPr lang="th-TH" baseline="0" dirty="0"/>
              <a:t>และ </a:t>
            </a:r>
            <a:r>
              <a:rPr lang="en-US" baseline="0" dirty="0"/>
              <a:t>C2 </a:t>
            </a:r>
            <a:r>
              <a:rPr lang="th-TH" baseline="0" dirty="0"/>
              <a:t>เป็น </a:t>
            </a:r>
            <a:r>
              <a:rPr lang="en-US" baseline="0" dirty="0"/>
              <a:t>complex conjugate </a:t>
            </a:r>
            <a:r>
              <a:rPr lang="th-TH" baseline="0" dirty="0"/>
              <a:t>ซึ่งกันและกัน และค่า </a:t>
            </a:r>
            <a:r>
              <a:rPr lang="en-US" baseline="0" dirty="0"/>
              <a:t>C1, C2 </a:t>
            </a:r>
            <a:r>
              <a:rPr lang="th-TH" baseline="0" dirty="0"/>
              <a:t>กำหนดให้ตามที่เห็นใน </a:t>
            </a:r>
            <a:r>
              <a:rPr lang="en-US" baseline="0" dirty="0"/>
              <a:t>slide</a:t>
            </a:r>
          </a:p>
          <a:p>
            <a:pPr marL="0" indent="0">
              <a:buNone/>
            </a:pPr>
            <a:r>
              <a:rPr lang="en-US" baseline="0" dirty="0"/>
              <a:t>2.    </a:t>
            </a:r>
            <a:r>
              <a:rPr lang="th-TH" baseline="0" dirty="0"/>
              <a:t>อาศัย </a:t>
            </a:r>
            <a:r>
              <a:rPr lang="en-US" baseline="0" dirty="0"/>
              <a:t>boundary conditions </a:t>
            </a:r>
            <a:r>
              <a:rPr lang="th-TH" baseline="0" dirty="0"/>
              <a:t>ที่ </a:t>
            </a:r>
            <a:r>
              <a:rPr lang="en-US" baseline="0" dirty="0"/>
              <a:t>t =0 </a:t>
            </a:r>
            <a:r>
              <a:rPr lang="th-TH" baseline="0" dirty="0"/>
              <a:t>ให้ </a:t>
            </a:r>
            <a:r>
              <a:rPr lang="en-US" baseline="0" dirty="0"/>
              <a:t>x = </a:t>
            </a:r>
            <a:r>
              <a:rPr lang="en-US" baseline="0" dirty="0" err="1"/>
              <a:t>Asin</a:t>
            </a:r>
            <a:r>
              <a:rPr lang="en-US" baseline="0" dirty="0">
                <a:sym typeface="Symbol" panose="05050102010706020507" pitchFamily="18" charset="2"/>
              </a:rPr>
              <a:t></a:t>
            </a:r>
            <a:r>
              <a:rPr lang="th-TH" baseline="0" dirty="0">
                <a:sym typeface="Symbol" panose="05050102010706020507" pitchFamily="18" charset="2"/>
              </a:rPr>
              <a:t> โดยที่ </a:t>
            </a:r>
            <a:r>
              <a:rPr lang="en-US" baseline="0" dirty="0">
                <a:sym typeface="Symbol" panose="05050102010706020507" pitchFamily="18" charset="2"/>
              </a:rPr>
              <a:t>A </a:t>
            </a:r>
            <a:r>
              <a:rPr lang="th-TH" baseline="0" dirty="0">
                <a:sym typeface="Symbol" panose="05050102010706020507" pitchFamily="18" charset="2"/>
              </a:rPr>
              <a:t>และ  เป็นค่าคงตัว  เมื่อให้ </a:t>
            </a:r>
            <a:r>
              <a:rPr lang="en-US" baseline="0" dirty="0">
                <a:sym typeface="Symbol" panose="05050102010706020507" pitchFamily="18" charset="2"/>
              </a:rPr>
              <a:t>t = 0 </a:t>
            </a:r>
            <a:r>
              <a:rPr lang="th-TH" baseline="0" dirty="0">
                <a:sym typeface="Symbol" panose="05050102010706020507" pitchFamily="18" charset="2"/>
              </a:rPr>
              <a:t>จะได้ว่า </a:t>
            </a:r>
            <a:r>
              <a:rPr lang="en-US" baseline="0" dirty="0">
                <a:sym typeface="Symbol" panose="05050102010706020507" pitchFamily="18" charset="2"/>
              </a:rPr>
              <a:t>x(t =0) = </a:t>
            </a:r>
            <a:r>
              <a:rPr lang="en-US" baseline="0" dirty="0" err="1">
                <a:sym typeface="Symbol" panose="05050102010706020507" pitchFamily="18" charset="2"/>
              </a:rPr>
              <a:t>Asin</a:t>
            </a:r>
            <a:r>
              <a:rPr lang="en-US" baseline="0" dirty="0">
                <a:sym typeface="Symbol" panose="05050102010706020507" pitchFamily="18" charset="2"/>
              </a:rPr>
              <a:t> = C1 + C2 </a:t>
            </a:r>
            <a:r>
              <a:rPr lang="th-TH" baseline="0" dirty="0">
                <a:sym typeface="Symbol" panose="05050102010706020507" pitchFamily="18" charset="2"/>
              </a:rPr>
              <a:t>เมื่อ </a:t>
            </a:r>
            <a:r>
              <a:rPr lang="th-TH" baseline="0" dirty="0"/>
              <a:t>ค่า </a:t>
            </a:r>
            <a:r>
              <a:rPr lang="en-US" baseline="0" dirty="0"/>
              <a:t>C1, C2 </a:t>
            </a:r>
            <a:r>
              <a:rPr lang="th-TH" baseline="0" dirty="0"/>
              <a:t>กำหนดให้ตามที่เห็นใน </a:t>
            </a:r>
            <a:r>
              <a:rPr lang="en-US" baseline="0" dirty="0"/>
              <a:t>slide</a:t>
            </a:r>
          </a:p>
          <a:p>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19</a:t>
            </a:fld>
            <a:endParaRPr lang="en-US"/>
          </a:p>
        </p:txBody>
      </p:sp>
    </p:spTree>
    <p:extLst>
      <p:ext uri="{BB962C8B-B14F-4D97-AF65-F5344CB8AC3E}">
        <p14:creationId xmlns:p14="http://schemas.microsoft.com/office/powerpoint/2010/main" val="4046098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a:t>
            </a:r>
            <a:r>
              <a:rPr lang="en-US" dirty="0"/>
              <a:t>/</a:t>
            </a:r>
            <a:r>
              <a:rPr lang="en-US" dirty="0" err="1"/>
              <a:t>dt</a:t>
            </a:r>
            <a:r>
              <a:rPr lang="en-US" dirty="0"/>
              <a:t> = the rate of energy loss</a:t>
            </a:r>
          </a:p>
          <a:p>
            <a:r>
              <a:rPr lang="en-US" dirty="0"/>
              <a:t>The rate of energy of</a:t>
            </a:r>
            <a:r>
              <a:rPr lang="en-US" baseline="0" dirty="0"/>
              <a:t> the damped harmonic oscillation becomes loss.</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22</a:t>
            </a:fld>
            <a:endParaRPr lang="en-US"/>
          </a:p>
        </p:txBody>
      </p:sp>
    </p:spTree>
    <p:extLst>
      <p:ext uri="{BB962C8B-B14F-4D97-AF65-F5344CB8AC3E}">
        <p14:creationId xmlns:p14="http://schemas.microsoft.com/office/powerpoint/2010/main" val="2328906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if the system</a:t>
            </a:r>
            <a:r>
              <a:rPr lang="en-US" baseline="0" dirty="0"/>
              <a:t> damping coefficient C is less than the critical damping coefficient </a:t>
            </a:r>
            <a:r>
              <a:rPr lang="en-US" baseline="0" dirty="0" err="1"/>
              <a:t>Ccr</a:t>
            </a:r>
            <a:r>
              <a:rPr lang="en-US" baseline="0" dirty="0"/>
              <a:t>, the system oscillates before coming to rest.</a:t>
            </a:r>
          </a:p>
          <a:p>
            <a:r>
              <a:rPr lang="en-US" baseline="0" dirty="0"/>
              <a:t>On the contrary, if the ratio is greater than 1, the system doesn’t oscillate and comes to rest quickly.</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23</a:t>
            </a:fld>
            <a:endParaRPr lang="en-US"/>
          </a:p>
        </p:txBody>
      </p:sp>
    </p:spTree>
    <p:extLst>
      <p:ext uri="{BB962C8B-B14F-4D97-AF65-F5344CB8AC3E}">
        <p14:creationId xmlns:p14="http://schemas.microsoft.com/office/powerpoint/2010/main" val="1811230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ค่าต่าง</a:t>
            </a:r>
            <a:r>
              <a:rPr lang="th-TH" baseline="0" dirty="0"/>
              <a:t> ๆ ที่ใช้บรรยายพฤติกรรมของการสั่น</a:t>
            </a:r>
            <a:r>
              <a:rPr lang="en-US" baseline="0" dirty="0"/>
              <a:t> </a:t>
            </a:r>
            <a:r>
              <a:rPr lang="th-TH" baseline="0" dirty="0"/>
              <a:t>ไม่ว่าจะเป็น </a:t>
            </a:r>
            <a:r>
              <a:rPr lang="en-US" baseline="0" dirty="0"/>
              <a:t>logarithm decrement  relaxation time </a:t>
            </a:r>
            <a:r>
              <a:rPr lang="th-TH" baseline="0" dirty="0"/>
              <a:t>และ </a:t>
            </a:r>
            <a:r>
              <a:rPr lang="en-US" baseline="0" dirty="0"/>
              <a:t>quality factor </a:t>
            </a:r>
            <a:r>
              <a:rPr lang="th-TH" baseline="0" dirty="0"/>
              <a:t>หรือ </a:t>
            </a:r>
            <a:r>
              <a:rPr lang="en-US" baseline="0" dirty="0"/>
              <a:t>Q value </a:t>
            </a:r>
            <a:r>
              <a:rPr lang="th-TH" baseline="0" dirty="0"/>
              <a:t>สามารถนำมาหาค่า </a:t>
            </a:r>
            <a:r>
              <a:rPr lang="en-US" baseline="0" dirty="0"/>
              <a:t>damping coefficient r </a:t>
            </a:r>
            <a:r>
              <a:rPr lang="th-TH" baseline="0" dirty="0"/>
              <a:t>เนื่องจากเป็นค่าเดียวที่ปรากฏในระบบ </a:t>
            </a:r>
            <a:r>
              <a:rPr lang="en-US" baseline="0" dirty="0"/>
              <a:t>(</a:t>
            </a:r>
            <a:r>
              <a:rPr lang="th-TH" baseline="0" dirty="0"/>
              <a:t>นอกเหนือจาก ค่า มวล </a:t>
            </a:r>
            <a:r>
              <a:rPr lang="en-US" baseline="0" dirty="0"/>
              <a:t>m </a:t>
            </a:r>
            <a:r>
              <a:rPr lang="th-TH" baseline="0" dirty="0"/>
              <a:t>และ ค่า </a:t>
            </a:r>
            <a:r>
              <a:rPr lang="en-US" baseline="0" dirty="0"/>
              <a:t>stiffness s </a:t>
            </a:r>
            <a:r>
              <a:rPr lang="th-TH" baseline="0" dirty="0"/>
              <a:t>ที่สามารถวัดได้โดยตรง</a:t>
            </a:r>
            <a:r>
              <a:rPr lang="en-US" baseline="0" dirty="0"/>
              <a:t>)</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26</a:t>
            </a:fld>
            <a:endParaRPr lang="en-US"/>
          </a:p>
        </p:txBody>
      </p:sp>
    </p:spTree>
    <p:extLst>
      <p:ext uri="{BB962C8B-B14F-4D97-AF65-F5344CB8AC3E}">
        <p14:creationId xmlns:p14="http://schemas.microsoft.com/office/powerpoint/2010/main" val="233787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27</a:t>
            </a:fld>
            <a:endParaRPr lang="en-US"/>
          </a:p>
        </p:txBody>
      </p:sp>
    </p:spTree>
    <p:extLst>
      <p:ext uri="{BB962C8B-B14F-4D97-AF65-F5344CB8AC3E}">
        <p14:creationId xmlns:p14="http://schemas.microsoft.com/office/powerpoint/2010/main" val="663341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A0/A1 = A1/A2 =…=An-1/An = </a:t>
            </a:r>
            <a:r>
              <a:rPr lang="en-US" dirty="0" err="1"/>
              <a:t>exp</a:t>
            </a:r>
            <a:r>
              <a:rPr lang="en-US" dirty="0"/>
              <a:t> (r</a:t>
            </a:r>
            <a:r>
              <a:rPr lang="en-US" dirty="0">
                <a:sym typeface="Symbol" panose="05050102010706020507" pitchFamily="18" charset="2"/>
              </a:rPr>
              <a:t>’/2m) = constant</a:t>
            </a:r>
          </a:p>
          <a:p>
            <a:r>
              <a:rPr lang="en-US" dirty="0">
                <a:sym typeface="Symbol" panose="05050102010706020507" pitchFamily="18" charset="2"/>
              </a:rPr>
              <a:t>Logarithmic decrement</a:t>
            </a:r>
            <a:r>
              <a:rPr lang="en-US" baseline="0" dirty="0">
                <a:sym typeface="Symbol" panose="05050102010706020507" pitchFamily="18" charset="2"/>
              </a:rPr>
              <a:t>  = </a:t>
            </a:r>
            <a:r>
              <a:rPr lang="en-US" dirty="0"/>
              <a:t>r</a:t>
            </a:r>
            <a:r>
              <a:rPr lang="en-US" dirty="0">
                <a:sym typeface="Symbol" panose="05050102010706020507" pitchFamily="18" charset="2"/>
              </a:rPr>
              <a:t>’/2m</a:t>
            </a:r>
          </a:p>
          <a:p>
            <a:r>
              <a:rPr lang="en-US" dirty="0">
                <a:sym typeface="Symbol" panose="05050102010706020507" pitchFamily="18" charset="2"/>
              </a:rPr>
              <a:t>Logarithmic decrement is the natural logarithm</a:t>
            </a:r>
            <a:r>
              <a:rPr lang="en-US" baseline="0" dirty="0">
                <a:sym typeface="Symbol" panose="05050102010706020507" pitchFamily="18" charset="2"/>
              </a:rPr>
              <a:t> of the ratio of two successive amplitudes that are separate by a period ’; the larger amplitude being the numerator.</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28</a:t>
            </a:fld>
            <a:endParaRPr lang="en-US"/>
          </a:p>
        </p:txBody>
      </p:sp>
    </p:spTree>
    <p:extLst>
      <p:ext uri="{BB962C8B-B14F-4D97-AF65-F5344CB8AC3E}">
        <p14:creationId xmlns:p14="http://schemas.microsoft.com/office/powerpoint/2010/main" val="1215235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energy is proportional to</a:t>
            </a:r>
            <a:r>
              <a:rPr lang="en-US" baseline="0" dirty="0"/>
              <a:t> the amplitude squared.</a:t>
            </a:r>
          </a:p>
          <a:p>
            <a:r>
              <a:rPr lang="en-US" baseline="0" dirty="0"/>
              <a:t>Time taken </a:t>
            </a:r>
            <a:r>
              <a:rPr lang="en-US" baseline="0" dirty="0">
                <a:sym typeface="Symbol" panose="05050102010706020507" pitchFamily="18" charset="2"/>
              </a:rPr>
              <a:t>’ corresponds to the oscillation of 2  rad</a:t>
            </a:r>
          </a:p>
          <a:p>
            <a:r>
              <a:rPr lang="en-US" baseline="0" dirty="0">
                <a:sym typeface="Symbol" panose="05050102010706020507" pitchFamily="18" charset="2"/>
              </a:rPr>
              <a:t>Thus  time t = m/r   corresponds to the oscillation of (2/’)(m/r)=’m/r</a:t>
            </a:r>
            <a:endParaRPr lang="en-US" baseline="0" dirty="0"/>
          </a:p>
          <a:p>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33</a:t>
            </a:fld>
            <a:endParaRPr lang="en-US"/>
          </a:p>
        </p:txBody>
      </p:sp>
    </p:spTree>
    <p:extLst>
      <p:ext uri="{BB962C8B-B14F-4D97-AF65-F5344CB8AC3E}">
        <p14:creationId xmlns:p14="http://schemas.microsoft.com/office/powerpoint/2010/main" val="1052579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higher the</a:t>
            </a:r>
            <a:r>
              <a:rPr lang="en-US" baseline="0" dirty="0"/>
              <a:t> Q of the oscillator and thus the narrower the bandwidth, the more stable the output of the frequency of the circuit.</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34</a:t>
            </a:fld>
            <a:endParaRPr lang="en-US"/>
          </a:p>
        </p:txBody>
      </p:sp>
    </p:spTree>
    <p:extLst>
      <p:ext uri="{BB962C8B-B14F-4D97-AF65-F5344CB8AC3E}">
        <p14:creationId xmlns:p14="http://schemas.microsoft.com/office/powerpoint/2010/main" val="1045168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Information for</a:t>
            </a:r>
            <a:r>
              <a:rPr lang="en-US" u="sng" baseline="0" dirty="0">
                <a:hlinkClick r:id="rId3"/>
              </a:rPr>
              <a:t> electric filed between two oppositely charged parallel plates can be found from</a:t>
            </a:r>
            <a:endParaRPr lang="en-US" u="sng" dirty="0">
              <a:hlinkClick r:id="rId3"/>
            </a:endParaRPr>
          </a:p>
          <a:p>
            <a:r>
              <a:rPr lang="en-US" dirty="0">
                <a:hlinkClick r:id="rId3"/>
              </a:rPr>
              <a:t>https://web.pa.msu.edu/courses/2000fall/PHY232/lectures/gausscond/simplegeoms.html</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5</a:t>
            </a:fld>
            <a:endParaRPr lang="en-US"/>
          </a:p>
        </p:txBody>
      </p:sp>
    </p:spTree>
    <p:extLst>
      <p:ext uri="{BB962C8B-B14F-4D97-AF65-F5344CB8AC3E}">
        <p14:creationId xmlns:p14="http://schemas.microsoft.com/office/powerpoint/2010/main" val="3008428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space</a:t>
            </a:r>
            <a:r>
              <a:rPr lang="en-US" baseline="0" dirty="0"/>
              <a:t> is actually a special space describing the motion of an object from the past to the possible future.</a:t>
            </a:r>
          </a:p>
          <a:p>
            <a:r>
              <a:rPr lang="en-US" dirty="0"/>
              <a:t>In classical mechanics, the phase space is the space of all possible states of a physical system; by “state” we do not simply mean the positions q of all the objects in the system (which would occupy physical space or configuration space), but also their velocities or momenta p (which would occupy momentum space). One needs both the position and momentum of system in order to determine the future behavior of that system.</a:t>
            </a:r>
          </a:p>
        </p:txBody>
      </p:sp>
      <p:sp>
        <p:nvSpPr>
          <p:cNvPr id="4" name="Slide Number Placeholder 3"/>
          <p:cNvSpPr>
            <a:spLocks noGrp="1"/>
          </p:cNvSpPr>
          <p:nvPr>
            <p:ph type="sldNum" sz="quarter" idx="10"/>
          </p:nvPr>
        </p:nvSpPr>
        <p:spPr/>
        <p:txBody>
          <a:bodyPr/>
          <a:lstStyle/>
          <a:p>
            <a:fld id="{DC22BF8F-6EC2-4334-8A4D-7B7907740420}" type="slidenum">
              <a:rPr lang="en-US" smtClean="0"/>
              <a:t>7</a:t>
            </a:fld>
            <a:endParaRPr lang="en-US"/>
          </a:p>
        </p:txBody>
      </p:sp>
    </p:spTree>
    <p:extLst>
      <p:ext uri="{BB962C8B-B14F-4D97-AF65-F5344CB8AC3E}">
        <p14:creationId xmlns:p14="http://schemas.microsoft.com/office/powerpoint/2010/main" val="399892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Position x(t)</a:t>
            </a:r>
            <a:r>
              <a:rPr lang="en-US" baseline="0" dirty="0"/>
              <a:t> lags velocity v(t) by 90 degrees</a:t>
            </a:r>
          </a:p>
          <a:p>
            <a:r>
              <a:rPr lang="en-US" baseline="0" dirty="0"/>
              <a:t>All possible points in a phase space plane is a result of the motion of a single particle whose motion is restricted to lie along a single spatial  coordinate.</a:t>
            </a:r>
          </a:p>
          <a:p>
            <a:r>
              <a:rPr lang="en-US" baseline="0" dirty="0"/>
              <a:t>Different elliptical trajectories can be obtained from different amplitudes.</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9</a:t>
            </a:fld>
            <a:endParaRPr lang="en-US"/>
          </a:p>
        </p:txBody>
      </p:sp>
    </p:spTree>
    <p:extLst>
      <p:ext uri="{BB962C8B-B14F-4D97-AF65-F5344CB8AC3E}">
        <p14:creationId xmlns:p14="http://schemas.microsoft.com/office/powerpoint/2010/main" val="705183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22BF8F-6EC2-4334-8A4D-7B7907740420}" type="slidenum">
              <a:rPr lang="en-US" smtClean="0"/>
              <a:t>11</a:t>
            </a:fld>
            <a:endParaRPr lang="en-US"/>
          </a:p>
        </p:txBody>
      </p:sp>
    </p:spTree>
    <p:extLst>
      <p:ext uri="{BB962C8B-B14F-4D97-AF65-F5344CB8AC3E}">
        <p14:creationId xmlns:p14="http://schemas.microsoft.com/office/powerpoint/2010/main" val="1248763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Heavy damping = supercritical damping, overdamping</a:t>
            </a:r>
          </a:p>
        </p:txBody>
      </p:sp>
      <p:sp>
        <p:nvSpPr>
          <p:cNvPr id="4" name="Slide Number Placeholder 3"/>
          <p:cNvSpPr>
            <a:spLocks noGrp="1"/>
          </p:cNvSpPr>
          <p:nvPr>
            <p:ph type="sldNum" sz="quarter" idx="10"/>
          </p:nvPr>
        </p:nvSpPr>
        <p:spPr/>
        <p:txBody>
          <a:bodyPr/>
          <a:lstStyle/>
          <a:p>
            <a:fld id="{DC22BF8F-6EC2-4334-8A4D-7B7907740420}" type="slidenum">
              <a:rPr lang="en-US" smtClean="0"/>
              <a:t>12</a:t>
            </a:fld>
            <a:endParaRPr lang="en-US"/>
          </a:p>
        </p:txBody>
      </p:sp>
    </p:spTree>
    <p:extLst>
      <p:ext uri="{BB962C8B-B14F-4D97-AF65-F5344CB8AC3E}">
        <p14:creationId xmlns:p14="http://schemas.microsoft.com/office/powerpoint/2010/main" val="3691789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motion is an exponential decay with two different decay constants, (</a:t>
            </a:r>
            <a:r>
              <a:rPr lang="en-US" dirty="0" err="1"/>
              <a:t>p+q</a:t>
            </a:r>
            <a:r>
              <a:rPr lang="en-US" dirty="0"/>
              <a:t>) and  (p-q).</a:t>
            </a:r>
          </a:p>
          <a:p>
            <a:r>
              <a:rPr lang="en-US" dirty="0"/>
              <a:t>The</a:t>
            </a:r>
            <a:r>
              <a:rPr lang="en-US" baseline="0" dirty="0"/>
              <a:t> oscillation is prevented by the strong damping force.</a:t>
            </a:r>
            <a:endParaRPr lang="en-US" dirty="0"/>
          </a:p>
          <a:p>
            <a:r>
              <a:rPr lang="en-US" dirty="0"/>
              <a:t>There is no trace of oscillatory motion.</a:t>
            </a:r>
          </a:p>
          <a:p>
            <a:r>
              <a:rPr lang="en-US" dirty="0" err="1"/>
              <a:t>Cosh</a:t>
            </a:r>
            <a:r>
              <a:rPr lang="en-US" baseline="0" dirty="0"/>
              <a:t> z = (1/2)(</a:t>
            </a:r>
            <a:r>
              <a:rPr lang="en-US" baseline="0" dirty="0" err="1"/>
              <a:t>e^z</a:t>
            </a:r>
            <a:r>
              <a:rPr lang="en-US" baseline="0" dirty="0"/>
              <a:t> + e^-z)</a:t>
            </a:r>
          </a:p>
          <a:p>
            <a:r>
              <a:rPr lang="en-US" baseline="0" dirty="0" err="1"/>
              <a:t>Sinh</a:t>
            </a:r>
            <a:r>
              <a:rPr lang="en-US" baseline="0" dirty="0"/>
              <a:t> z = (1/2)(</a:t>
            </a:r>
            <a:r>
              <a:rPr lang="en-US" baseline="0" dirty="0" err="1"/>
              <a:t>e^z</a:t>
            </a:r>
            <a:r>
              <a:rPr lang="en-US" baseline="0" dirty="0"/>
              <a:t> -e^-z)</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13</a:t>
            </a:fld>
            <a:endParaRPr lang="en-US"/>
          </a:p>
        </p:txBody>
      </p:sp>
    </p:spTree>
    <p:extLst>
      <p:ext uri="{BB962C8B-B14F-4D97-AF65-F5344CB8AC3E}">
        <p14:creationId xmlns:p14="http://schemas.microsoft.com/office/powerpoint/2010/main" val="1430769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point</a:t>
            </a:r>
            <a:r>
              <a:rPr lang="en-US" baseline="0" dirty="0"/>
              <a:t> here is non oscillation behavior of the object when approaching an equilibrium.</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15</a:t>
            </a:fld>
            <a:endParaRPr lang="en-US"/>
          </a:p>
        </p:txBody>
      </p:sp>
    </p:spTree>
    <p:extLst>
      <p:ext uri="{BB962C8B-B14F-4D97-AF65-F5344CB8AC3E}">
        <p14:creationId xmlns:p14="http://schemas.microsoft.com/office/powerpoint/2010/main" val="1266206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given</a:t>
            </a:r>
            <a:r>
              <a:rPr lang="en-US" baseline="0" dirty="0"/>
              <a:t> initial conditions, A = 0  and B = V.</a:t>
            </a:r>
          </a:p>
          <a:p>
            <a:r>
              <a:rPr lang="en-US" baseline="0" dirty="0"/>
              <a:t>Then use dx/</a:t>
            </a:r>
            <a:r>
              <a:rPr lang="en-US" baseline="0" dirty="0" err="1"/>
              <a:t>dt</a:t>
            </a:r>
            <a:r>
              <a:rPr lang="en-US" baseline="0" dirty="0"/>
              <a:t> = 0 to determine time t corresponding to the maximum displacement.</a:t>
            </a:r>
          </a:p>
          <a:p>
            <a:r>
              <a:rPr lang="en-US" baseline="0" dirty="0"/>
              <a:t>Substituting the calculated t to determine the maximum displacement.</a:t>
            </a:r>
            <a:endParaRPr lang="en-US" dirty="0"/>
          </a:p>
          <a:p>
            <a:r>
              <a:rPr lang="en-US" dirty="0"/>
              <a:t>The maximum</a:t>
            </a:r>
            <a:r>
              <a:rPr lang="en-US" baseline="0" dirty="0"/>
              <a:t> displacement is found to be </a:t>
            </a:r>
            <a:r>
              <a:rPr lang="en-US" baseline="0" dirty="0" err="1"/>
              <a:t>xmax</a:t>
            </a:r>
            <a:r>
              <a:rPr lang="en-US" baseline="0" dirty="0"/>
              <a:t> = 0.368V/p</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16</a:t>
            </a:fld>
            <a:endParaRPr lang="en-US"/>
          </a:p>
        </p:txBody>
      </p:sp>
    </p:spTree>
    <p:extLst>
      <p:ext uri="{BB962C8B-B14F-4D97-AF65-F5344CB8AC3E}">
        <p14:creationId xmlns:p14="http://schemas.microsoft.com/office/powerpoint/2010/main" val="3403189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47FE86-598E-4AC4-BCAE-49A2078E8D33}" type="datetime1">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DABFA-3049-44EC-8EA7-0509F86B5FC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338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B9DDD9-0BE1-43D8-9975-C08690E74016}" type="datetime1">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DABFA-3049-44EC-8EA7-0509F86B5FC2}" type="slidenum">
              <a:rPr lang="en-US" smtClean="0"/>
              <a:t>‹#›</a:t>
            </a:fld>
            <a:endParaRPr lang="en-US"/>
          </a:p>
        </p:txBody>
      </p:sp>
    </p:spTree>
    <p:extLst>
      <p:ext uri="{BB962C8B-B14F-4D97-AF65-F5344CB8AC3E}">
        <p14:creationId xmlns:p14="http://schemas.microsoft.com/office/powerpoint/2010/main" val="62341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2D6A4C-A34E-4841-8E60-00D7F867DF34}" type="datetime1">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DABFA-3049-44EC-8EA7-0509F86B5FC2}" type="slidenum">
              <a:rPr lang="en-US" smtClean="0"/>
              <a:t>‹#›</a:t>
            </a:fld>
            <a:endParaRPr lang="en-US"/>
          </a:p>
        </p:txBody>
      </p:sp>
    </p:spTree>
    <p:extLst>
      <p:ext uri="{BB962C8B-B14F-4D97-AF65-F5344CB8AC3E}">
        <p14:creationId xmlns:p14="http://schemas.microsoft.com/office/powerpoint/2010/main" val="37190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C1C59-C913-40B4-AE32-B4572A39880A}" type="datetime1">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DABFA-3049-44EC-8EA7-0509F86B5FC2}" type="slidenum">
              <a:rPr lang="en-US" smtClean="0"/>
              <a:t>‹#›</a:t>
            </a:fld>
            <a:endParaRPr lang="en-US"/>
          </a:p>
        </p:txBody>
      </p:sp>
    </p:spTree>
    <p:extLst>
      <p:ext uri="{BB962C8B-B14F-4D97-AF65-F5344CB8AC3E}">
        <p14:creationId xmlns:p14="http://schemas.microsoft.com/office/powerpoint/2010/main" val="78691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530A64-A37B-4D2C-9C4C-80635B339B8E}" type="datetime1">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DABFA-3049-44EC-8EA7-0509F86B5FC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70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9B9729-A3B0-49B5-B8AE-AA0CEDFF7C13}" type="datetime1">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DABFA-3049-44EC-8EA7-0509F86B5FC2}" type="slidenum">
              <a:rPr lang="en-US" smtClean="0"/>
              <a:t>‹#›</a:t>
            </a:fld>
            <a:endParaRPr lang="en-US"/>
          </a:p>
        </p:txBody>
      </p:sp>
    </p:spTree>
    <p:extLst>
      <p:ext uri="{BB962C8B-B14F-4D97-AF65-F5344CB8AC3E}">
        <p14:creationId xmlns:p14="http://schemas.microsoft.com/office/powerpoint/2010/main" val="244300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3F0BAE-7CEC-4CAC-BC9A-EDF338C6FBD7}" type="datetime1">
              <a:rPr lang="en-US" smtClean="0"/>
              <a:t>8/17/2020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7DABFA-3049-44EC-8EA7-0509F86B5FC2}" type="slidenum">
              <a:rPr lang="en-US" smtClean="0"/>
              <a:t>‹#›</a:t>
            </a:fld>
            <a:endParaRPr lang="en-US"/>
          </a:p>
        </p:txBody>
      </p:sp>
    </p:spTree>
    <p:extLst>
      <p:ext uri="{BB962C8B-B14F-4D97-AF65-F5344CB8AC3E}">
        <p14:creationId xmlns:p14="http://schemas.microsoft.com/office/powerpoint/2010/main" val="201820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ACC4FC-FDCD-46CF-BBB9-9D1923AAD6DC}" type="datetime1">
              <a:rPr lang="en-US" smtClean="0"/>
              <a:t>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7DABFA-3049-44EC-8EA7-0509F86B5FC2}" type="slidenum">
              <a:rPr lang="en-US" smtClean="0"/>
              <a:t>‹#›</a:t>
            </a:fld>
            <a:endParaRPr lang="en-US"/>
          </a:p>
        </p:txBody>
      </p:sp>
    </p:spTree>
    <p:extLst>
      <p:ext uri="{BB962C8B-B14F-4D97-AF65-F5344CB8AC3E}">
        <p14:creationId xmlns:p14="http://schemas.microsoft.com/office/powerpoint/2010/main" val="291076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FD97D79-2C73-4E4C-B0CC-8ACDCE235ED7}" type="datetime1">
              <a:rPr lang="en-US" smtClean="0"/>
              <a:t>8/17/2020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C7DABFA-3049-44EC-8EA7-0509F86B5FC2}" type="slidenum">
              <a:rPr lang="en-US" smtClean="0"/>
              <a:t>‹#›</a:t>
            </a:fld>
            <a:endParaRPr lang="en-US"/>
          </a:p>
        </p:txBody>
      </p:sp>
    </p:spTree>
    <p:extLst>
      <p:ext uri="{BB962C8B-B14F-4D97-AF65-F5344CB8AC3E}">
        <p14:creationId xmlns:p14="http://schemas.microsoft.com/office/powerpoint/2010/main" val="308869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E245495-24BD-4419-BF1A-462B94DC3C47}" type="datetime1">
              <a:rPr lang="en-US" smtClean="0"/>
              <a:t>8/17/2020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C7DABFA-3049-44EC-8EA7-0509F86B5FC2}" type="slidenum">
              <a:rPr lang="en-US" smtClean="0"/>
              <a:t>‹#›</a:t>
            </a:fld>
            <a:endParaRPr lang="en-US"/>
          </a:p>
        </p:txBody>
      </p:sp>
    </p:spTree>
    <p:extLst>
      <p:ext uri="{BB962C8B-B14F-4D97-AF65-F5344CB8AC3E}">
        <p14:creationId xmlns:p14="http://schemas.microsoft.com/office/powerpoint/2010/main" val="249749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E77519-6FF2-45B0-94E1-CD362ADE7B54}" type="datetime1">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DABFA-3049-44EC-8EA7-0509F86B5FC2}" type="slidenum">
              <a:rPr lang="en-US" smtClean="0"/>
              <a:t>‹#›</a:t>
            </a:fld>
            <a:endParaRPr lang="en-US"/>
          </a:p>
        </p:txBody>
      </p:sp>
    </p:spTree>
    <p:extLst>
      <p:ext uri="{BB962C8B-B14F-4D97-AF65-F5344CB8AC3E}">
        <p14:creationId xmlns:p14="http://schemas.microsoft.com/office/powerpoint/2010/main" val="13725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D4BFDB1-9E5C-4765-A834-BB6CFA5D7C90}" type="datetime1">
              <a:rPr lang="en-US" smtClean="0"/>
              <a:t>8/17/2020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C7DABFA-3049-44EC-8EA7-0509F86B5FC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264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5.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2.wmf"/><Relationship Id="rId18" Type="http://schemas.openxmlformats.org/officeDocument/2006/relationships/oleObject" Target="../embeddings/oleObject15.bin"/><Relationship Id="rId3" Type="http://schemas.openxmlformats.org/officeDocument/2006/relationships/notesSlide" Target="../notesSlides/notesSlide6.xml"/><Relationship Id="rId21" Type="http://schemas.openxmlformats.org/officeDocument/2006/relationships/hyperlink" Target="https://www.quora.com/What-is-damping-ratio" TargetMode="External"/><Relationship Id="rId7" Type="http://schemas.openxmlformats.org/officeDocument/2006/relationships/image" Target="../media/image19.wmf"/><Relationship Id="rId12" Type="http://schemas.openxmlformats.org/officeDocument/2006/relationships/oleObject" Target="../embeddings/oleObject12.bin"/><Relationship Id="rId17" Type="http://schemas.openxmlformats.org/officeDocument/2006/relationships/image" Target="../media/image24.wmf"/><Relationship Id="rId2" Type="http://schemas.openxmlformats.org/officeDocument/2006/relationships/slideLayout" Target="../slideLayouts/slideLayout2.xml"/><Relationship Id="rId16" Type="http://schemas.openxmlformats.org/officeDocument/2006/relationships/oleObject" Target="../embeddings/oleObject14.bin"/><Relationship Id="rId20" Type="http://schemas.openxmlformats.org/officeDocument/2006/relationships/image" Target="../media/image26.png"/><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21.wmf"/><Relationship Id="rId5" Type="http://schemas.openxmlformats.org/officeDocument/2006/relationships/image" Target="../media/image18.wmf"/><Relationship Id="rId15" Type="http://schemas.openxmlformats.org/officeDocument/2006/relationships/image" Target="../media/image23.wmf"/><Relationship Id="rId10" Type="http://schemas.openxmlformats.org/officeDocument/2006/relationships/oleObject" Target="../embeddings/oleObject11.bin"/><Relationship Id="rId19" Type="http://schemas.openxmlformats.org/officeDocument/2006/relationships/image" Target="../media/image25.wmf"/><Relationship Id="rId4" Type="http://schemas.openxmlformats.org/officeDocument/2006/relationships/oleObject" Target="../embeddings/oleObject8.bin"/><Relationship Id="rId9" Type="http://schemas.openxmlformats.org/officeDocument/2006/relationships/image" Target="../media/image20.wmf"/><Relationship Id="rId1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7.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openxmlformats.org/officeDocument/2006/relationships/image" Target="../media/image27.wmf"/><Relationship Id="rId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0.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1.wmf"/><Relationship Id="rId5" Type="http://schemas.openxmlformats.org/officeDocument/2006/relationships/oleObject" Target="../embeddings/oleObject19.bin"/><Relationship Id="rId4" Type="http://schemas.openxmlformats.org/officeDocument/2006/relationships/image" Target="../media/image32.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4.emf"/><Relationship Id="rId5" Type="http://schemas.openxmlformats.org/officeDocument/2006/relationships/image" Target="../media/image33.wmf"/><Relationship Id="rId4"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2.bin"/><Relationship Id="rId5" Type="http://schemas.openxmlformats.org/officeDocument/2006/relationships/image" Target="../media/image36.wmf"/><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42.wmf"/><Relationship Id="rId3" Type="http://schemas.openxmlformats.org/officeDocument/2006/relationships/notesSlide" Target="../notesSlides/notesSlide11.xml"/><Relationship Id="rId7" Type="http://schemas.openxmlformats.org/officeDocument/2006/relationships/image" Target="../media/image39.wmf"/><Relationship Id="rId12"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4.bin"/><Relationship Id="rId11" Type="http://schemas.openxmlformats.org/officeDocument/2006/relationships/image" Target="../media/image41.wmf"/><Relationship Id="rId5" Type="http://schemas.openxmlformats.org/officeDocument/2006/relationships/image" Target="../media/image36.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40.wmf"/></Relationships>
</file>

<file path=ppt/slides/_rels/slide2.xml.rels><?xml version="1.0" encoding="UTF-8" standalone="yes"?>
<Relationships xmlns="http://schemas.openxmlformats.org/package/2006/relationships"><Relationship Id="rId3" Type="http://schemas.openxmlformats.org/officeDocument/2006/relationships/hyperlink" Target="https://tetronics.com/our-technology/what-is-plasma/"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3.wmf"/></Relationships>
</file>

<file path=ppt/slides/_rels/slide21.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5.wmf"/><Relationship Id="rId5" Type="http://schemas.openxmlformats.org/officeDocument/2006/relationships/oleObject" Target="../embeddings/oleObject30.bin"/><Relationship Id="rId4" Type="http://schemas.openxmlformats.org/officeDocument/2006/relationships/image" Target="../media/image44.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12.xml"/><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3.bin"/><Relationship Id="rId11" Type="http://schemas.openxmlformats.org/officeDocument/2006/relationships/image" Target="../media/image49.wmf"/><Relationship Id="rId5" Type="http://schemas.openxmlformats.org/officeDocument/2006/relationships/image" Target="../media/image47.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2.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notesSlide" Target="../notesSlides/notesSlide15.xml"/><Relationship Id="rId7"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8.bin"/><Relationship Id="rId5" Type="http://schemas.openxmlformats.org/officeDocument/2006/relationships/image" Target="../media/image53.wmf"/><Relationship Id="rId4" Type="http://schemas.openxmlformats.org/officeDocument/2006/relationships/oleObject" Target="../embeddings/oleObject37.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60.wmf"/><Relationship Id="rId3" Type="http://schemas.openxmlformats.org/officeDocument/2006/relationships/notesSlide" Target="../notesSlides/notesSlide16.xml"/><Relationship Id="rId7" Type="http://schemas.openxmlformats.org/officeDocument/2006/relationships/image" Target="../media/image57.wmf"/><Relationship Id="rId12" Type="http://schemas.openxmlformats.org/officeDocument/2006/relationships/oleObject" Target="../embeddings/oleObject43.bin"/><Relationship Id="rId17" Type="http://schemas.openxmlformats.org/officeDocument/2006/relationships/image" Target="../media/image62.wmf"/><Relationship Id="rId2" Type="http://schemas.openxmlformats.org/officeDocument/2006/relationships/slideLayout" Target="../slideLayouts/slideLayout2.xml"/><Relationship Id="rId16" Type="http://schemas.openxmlformats.org/officeDocument/2006/relationships/oleObject" Target="../embeddings/oleObject45.bin"/><Relationship Id="rId1" Type="http://schemas.openxmlformats.org/officeDocument/2006/relationships/vmlDrawing" Target="../drawings/vmlDrawing16.vml"/><Relationship Id="rId6" Type="http://schemas.openxmlformats.org/officeDocument/2006/relationships/oleObject" Target="../embeddings/oleObject40.bin"/><Relationship Id="rId11" Type="http://schemas.openxmlformats.org/officeDocument/2006/relationships/image" Target="../media/image59.wmf"/><Relationship Id="rId5" Type="http://schemas.openxmlformats.org/officeDocument/2006/relationships/image" Target="../media/image56.wmf"/><Relationship Id="rId15" Type="http://schemas.openxmlformats.org/officeDocument/2006/relationships/image" Target="../media/image61.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58.wmf"/><Relationship Id="rId14" Type="http://schemas.openxmlformats.org/officeDocument/2006/relationships/oleObject" Target="../embeddings/oleObject44.bin"/></Relationships>
</file>

<file path=ppt/slides/_rels/slide29.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4.wmf"/><Relationship Id="rId11" Type="http://schemas.openxmlformats.org/officeDocument/2006/relationships/oleObject" Target="../embeddings/oleObject50.bin"/><Relationship Id="rId5" Type="http://schemas.openxmlformats.org/officeDocument/2006/relationships/oleObject" Target="../embeddings/oleObject47.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49.bin"/></Relationships>
</file>

<file path=ppt/slides/_rels/slide3.xml.rels><?xml version="1.0" encoding="UTF-8" standalone="yes"?>
<Relationships xmlns="http://schemas.openxmlformats.org/package/2006/relationships"><Relationship Id="rId3" Type="http://schemas.openxmlformats.org/officeDocument/2006/relationships/hyperlink" Target="http://solar-center.stanford.edu/SID/activities/ionosphere.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71.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17.xml"/><Relationship Id="rId7"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53.bin"/><Relationship Id="rId5" Type="http://schemas.openxmlformats.org/officeDocument/2006/relationships/image" Target="../media/image72.wmf"/><Relationship Id="rId4" Type="http://schemas.openxmlformats.org/officeDocument/2006/relationships/oleObject" Target="../embeddings/oleObject52.bin"/><Relationship Id="rId9" Type="http://schemas.openxmlformats.org/officeDocument/2006/relationships/image" Target="../media/image74.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18.xml"/><Relationship Id="rId7" Type="http://schemas.openxmlformats.org/officeDocument/2006/relationships/image" Target="../media/image75.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56.bin"/><Relationship Id="rId5" Type="http://schemas.openxmlformats.org/officeDocument/2006/relationships/image" Target="../media/image74.wmf"/><Relationship Id="rId4" Type="http://schemas.openxmlformats.org/officeDocument/2006/relationships/oleObject" Target="../embeddings/oleObject55.bin"/><Relationship Id="rId9" Type="http://schemas.openxmlformats.org/officeDocument/2006/relationships/image" Target="../media/image76.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homepage.physics.uiowa.edu/~rmerlino/129Fall12/29_129_Plasma_oscillations.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paceacademy.net.au/env/spwx/raiono.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hyperlink" Target="http://teacher.pas.rochester.edu/PHY235/LectureNotes/Chapter03/Chapter03.htm" TargetMode="External"/><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Times New Roman" panose="02020603050405020304" pitchFamily="18" charset="0"/>
                <a:cs typeface="Times New Roman" panose="02020603050405020304" pitchFamily="18" charset="0"/>
              </a:rPr>
              <a:t>Damped simple harmonic motion</a:t>
            </a:r>
          </a:p>
        </p:txBody>
      </p:sp>
      <p:sp>
        <p:nvSpPr>
          <p:cNvPr id="3" name="Subtitle 2"/>
          <p:cNvSpPr>
            <a:spLocks noGrp="1"/>
          </p:cNvSpPr>
          <p:nvPr>
            <p:ph type="subTitle" idx="1"/>
          </p:nvPr>
        </p:nvSpPr>
        <p:spPr/>
        <p:txBody>
          <a:bodyPr/>
          <a:lstStyle/>
          <a:p>
            <a:r>
              <a:rPr lang="en-US" dirty="0"/>
              <a:t>17</a:t>
            </a:r>
            <a:r>
              <a:rPr lang="en-US" baseline="30000" dirty="0"/>
              <a:t>th</a:t>
            </a:r>
            <a:r>
              <a:rPr lang="en-US" dirty="0"/>
              <a:t> August 2020</a:t>
            </a:r>
          </a:p>
        </p:txBody>
      </p:sp>
      <p:sp>
        <p:nvSpPr>
          <p:cNvPr id="4" name="Slide Number Placeholder 3"/>
          <p:cNvSpPr>
            <a:spLocks noGrp="1"/>
          </p:cNvSpPr>
          <p:nvPr>
            <p:ph type="sldNum" sz="quarter" idx="12"/>
          </p:nvPr>
        </p:nvSpPr>
        <p:spPr/>
        <p:txBody>
          <a:bodyPr/>
          <a:lstStyle/>
          <a:p>
            <a:fld id="{FC7DABFA-3049-44EC-8EA7-0509F86B5FC2}" type="slidenum">
              <a:rPr lang="en-US" smtClean="0"/>
              <a:t>1</a:t>
            </a:fld>
            <a:endParaRPr lang="en-US"/>
          </a:p>
        </p:txBody>
      </p:sp>
    </p:spTree>
    <p:extLst>
      <p:ext uri="{BB962C8B-B14F-4D97-AF65-F5344CB8AC3E}">
        <p14:creationId xmlns:p14="http://schemas.microsoft.com/office/powerpoint/2010/main" val="3947415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DABFA-3049-44EC-8EA7-0509F86B5FC2}" type="slidenum">
              <a:rPr lang="en-US" smtClean="0"/>
              <a:t>10</a:t>
            </a:fld>
            <a:endParaRPr lang="en-US"/>
          </a:p>
        </p:txBody>
      </p:sp>
      <p:pic>
        <p:nvPicPr>
          <p:cNvPr id="4098" name="Picture 2" descr="http://www.acs.psu.edu/drussell/Demos/phase-diagram/phase-damp.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4364" y="1523298"/>
            <a:ext cx="7908597" cy="39482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0377" y="334851"/>
            <a:ext cx="11423946"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Phase space diagram for (lightly) damped oscillator</a:t>
            </a:r>
          </a:p>
        </p:txBody>
      </p:sp>
      <p:sp>
        <p:nvSpPr>
          <p:cNvPr id="5" name="Rectangle 4"/>
          <p:cNvSpPr/>
          <p:nvPr/>
        </p:nvSpPr>
        <p:spPr>
          <a:xfrm>
            <a:off x="284364" y="5952067"/>
            <a:ext cx="10024057" cy="369332"/>
          </a:xfrm>
          <a:prstGeom prst="rect">
            <a:avLst/>
          </a:prstGeom>
        </p:spPr>
        <p:txBody>
          <a:bodyPr wrap="square">
            <a:spAutoFit/>
          </a:bodyPr>
          <a:lstStyle/>
          <a:p>
            <a:r>
              <a:rPr lang="en-US" dirty="0"/>
              <a:t>http://www.acs.psu.edu/drussell/Demos/phase-diagram/phase-diagram.html</a:t>
            </a:r>
          </a:p>
        </p:txBody>
      </p:sp>
      <p:sp>
        <p:nvSpPr>
          <p:cNvPr id="3" name="TextBox 2"/>
          <p:cNvSpPr txBox="1"/>
          <p:nvPr/>
        </p:nvSpPr>
        <p:spPr>
          <a:xfrm>
            <a:off x="8192961" y="1181123"/>
            <a:ext cx="3821618"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oscillator loses energy during each cycle.</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x(t) and v(t) exponentially decrease in amplitude as time proceeds.</a:t>
            </a:r>
            <a:r>
              <a:rPr lang="en-US" sz="2800" dirty="0"/>
              <a:t> </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classical mechanics, this phase space  described as an "attractor" .</a:t>
            </a:r>
          </a:p>
        </p:txBody>
      </p:sp>
    </p:spTree>
    <p:extLst>
      <p:ext uri="{BB962C8B-B14F-4D97-AF65-F5344CB8AC3E}">
        <p14:creationId xmlns:p14="http://schemas.microsoft.com/office/powerpoint/2010/main" val="3349950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Damped simple harmonic motion</a:t>
            </a:r>
          </a:p>
        </p:txBody>
      </p:sp>
      <p:sp>
        <p:nvSpPr>
          <p:cNvPr id="3" name="Content Placeholder 2"/>
          <p:cNvSpPr>
            <a:spLocks noGrp="1"/>
          </p:cNvSpPr>
          <p:nvPr>
            <p:ph idx="1"/>
          </p:nvPr>
        </p:nvSpPr>
        <p:spPr>
          <a:xfrm>
            <a:off x="5185146" y="1870100"/>
            <a:ext cx="6356797" cy="4351338"/>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Equation of motion</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General solution for the differential equation</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Where </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 time and </a:t>
            </a:r>
            <a:r>
              <a:rPr lang="en-US" sz="2400" i="1" dirty="0">
                <a:latin typeface="Times New Roman" panose="02020603050405020304" pitchFamily="18" charset="0"/>
                <a:cs typeface="Times New Roman" panose="02020603050405020304" pitchFamily="18" charset="0"/>
              </a:rPr>
              <a:t>C</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are arbitrary constants.</a:t>
            </a:r>
          </a:p>
        </p:txBody>
      </p:sp>
      <p:pic>
        <p:nvPicPr>
          <p:cNvPr id="4" name="Picture 3"/>
          <p:cNvPicPr>
            <a:picLocks noChangeAspect="1"/>
          </p:cNvPicPr>
          <p:nvPr/>
        </p:nvPicPr>
        <p:blipFill>
          <a:blip r:embed="rId4"/>
          <a:stretch>
            <a:fillRect/>
          </a:stretch>
        </p:blipFill>
        <p:spPr>
          <a:xfrm>
            <a:off x="0" y="2121838"/>
            <a:ext cx="5156348" cy="302971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324101672"/>
              </p:ext>
            </p:extLst>
          </p:nvPr>
        </p:nvGraphicFramePr>
        <p:xfrm>
          <a:off x="6622782" y="2338225"/>
          <a:ext cx="2830312" cy="508005"/>
        </p:xfrm>
        <a:graphic>
          <a:graphicData uri="http://schemas.openxmlformats.org/presentationml/2006/ole">
            <mc:AlternateContent xmlns:mc="http://schemas.openxmlformats.org/markup-compatibility/2006">
              <mc:Choice xmlns:v="urn:schemas-microsoft-com:vml" Requires="v">
                <p:oleObj spid="_x0000_s1366" name="Equation" r:id="rId5" imgW="990360" imgH="177480" progId="Equation.DSMT4">
                  <p:embed/>
                </p:oleObj>
              </mc:Choice>
              <mc:Fallback>
                <p:oleObj name="Equation" r:id="rId5" imgW="990360" imgH="177480" progId="Equation.DSMT4">
                  <p:embed/>
                  <p:pic>
                    <p:nvPicPr>
                      <p:cNvPr id="0" name=""/>
                      <p:cNvPicPr/>
                      <p:nvPr/>
                    </p:nvPicPr>
                    <p:blipFill>
                      <a:blip r:embed="rId6"/>
                      <a:stretch>
                        <a:fillRect/>
                      </a:stretch>
                    </p:blipFill>
                    <p:spPr>
                      <a:xfrm>
                        <a:off x="6622782" y="2338225"/>
                        <a:ext cx="2830312" cy="508005"/>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FC7DABFA-3049-44EC-8EA7-0509F86B5FC2}" type="slidenum">
              <a:rPr lang="en-US" smtClean="0"/>
              <a:t>11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933976337"/>
              </p:ext>
            </p:extLst>
          </p:nvPr>
        </p:nvGraphicFramePr>
        <p:xfrm>
          <a:off x="5321300" y="3457575"/>
          <a:ext cx="6407150" cy="1230313"/>
        </p:xfrm>
        <a:graphic>
          <a:graphicData uri="http://schemas.openxmlformats.org/presentationml/2006/ole">
            <mc:AlternateContent xmlns:mc="http://schemas.openxmlformats.org/markup-compatibility/2006">
              <mc:Choice xmlns:v="urn:schemas-microsoft-com:vml" Requires="v">
                <p:oleObj spid="_x0000_s1367" name="Equation" r:id="rId7" imgW="2450880" imgH="469800" progId="Equation.DSMT4">
                  <p:embed/>
                </p:oleObj>
              </mc:Choice>
              <mc:Fallback>
                <p:oleObj name="Equation" r:id="rId7" imgW="2450880" imgH="469800" progId="Equation.DSMT4">
                  <p:embed/>
                  <p:pic>
                    <p:nvPicPr>
                      <p:cNvPr id="0" name=""/>
                      <p:cNvPicPr/>
                      <p:nvPr/>
                    </p:nvPicPr>
                    <p:blipFill>
                      <a:blip r:embed="rId8"/>
                      <a:stretch>
                        <a:fillRect/>
                      </a:stretch>
                    </p:blipFill>
                    <p:spPr>
                      <a:xfrm>
                        <a:off x="5321300" y="3457575"/>
                        <a:ext cx="6407150" cy="1230313"/>
                      </a:xfrm>
                      <a:prstGeom prst="rect">
                        <a:avLst/>
                      </a:prstGeom>
                    </p:spPr>
                  </p:pic>
                </p:oleObj>
              </mc:Fallback>
            </mc:AlternateContent>
          </a:graphicData>
        </a:graphic>
      </p:graphicFrame>
    </p:spTree>
    <p:extLst>
      <p:ext uri="{BB962C8B-B14F-4D97-AF65-F5344CB8AC3E}">
        <p14:creationId xmlns:p14="http://schemas.microsoft.com/office/powerpoint/2010/main" val="306545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Three possible conditions</a:t>
            </a:r>
          </a:p>
        </p:txBody>
      </p:sp>
      <p:sp>
        <p:nvSpPr>
          <p:cNvPr id="3" name="Content Placeholder 2"/>
          <p:cNvSpPr>
            <a:spLocks noGrp="1"/>
          </p:cNvSpPr>
          <p:nvPr>
            <p:ph idx="1"/>
          </p:nvPr>
        </p:nvSpPr>
        <p:spPr>
          <a:xfrm>
            <a:off x="1097280" y="1767129"/>
            <a:ext cx="10058400" cy="4023360"/>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(1) Heavy damping :</a:t>
            </a:r>
          </a:p>
          <a:p>
            <a:pPr marL="514350" indent="-514350">
              <a:buAutoNum type="arabicParenBoth"/>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(2) Critically damping: </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(3) Lightly damping: </a:t>
            </a:r>
          </a:p>
        </p:txBody>
      </p:sp>
      <p:sp>
        <p:nvSpPr>
          <p:cNvPr id="4" name="Slide Number Placeholder 3"/>
          <p:cNvSpPr>
            <a:spLocks noGrp="1"/>
          </p:cNvSpPr>
          <p:nvPr>
            <p:ph type="sldNum" sz="quarter" idx="12"/>
          </p:nvPr>
        </p:nvSpPr>
        <p:spPr/>
        <p:txBody>
          <a:bodyPr/>
          <a:lstStyle/>
          <a:p>
            <a:fld id="{FC7DABFA-3049-44EC-8EA7-0509F86B5FC2}" type="slidenum">
              <a:rPr lang="en-US" smtClean="0"/>
              <a:t>12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664047676"/>
              </p:ext>
            </p:extLst>
          </p:nvPr>
        </p:nvGraphicFramePr>
        <p:xfrm>
          <a:off x="4156075" y="1652588"/>
          <a:ext cx="1939925" cy="531812"/>
        </p:xfrm>
        <a:graphic>
          <a:graphicData uri="http://schemas.openxmlformats.org/presentationml/2006/ole">
            <mc:AlternateContent xmlns:mc="http://schemas.openxmlformats.org/markup-compatibility/2006">
              <mc:Choice xmlns:v="urn:schemas-microsoft-com:vml" Requires="v">
                <p:oleObj spid="_x0000_s25864" name="Equation" r:id="rId4" imgW="927000" imgH="253800" progId="Equation.DSMT4">
                  <p:embed/>
                </p:oleObj>
              </mc:Choice>
              <mc:Fallback>
                <p:oleObj name="Equation" r:id="rId4" imgW="927000" imgH="253800" progId="Equation.DSMT4">
                  <p:embed/>
                  <p:pic>
                    <p:nvPicPr>
                      <p:cNvPr id="0" name=""/>
                      <p:cNvPicPr/>
                      <p:nvPr/>
                    </p:nvPicPr>
                    <p:blipFill>
                      <a:blip r:embed="rId5"/>
                      <a:stretch>
                        <a:fillRect/>
                      </a:stretch>
                    </p:blipFill>
                    <p:spPr>
                      <a:xfrm>
                        <a:off x="4156075" y="1652588"/>
                        <a:ext cx="1939925" cy="53181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20171847"/>
              </p:ext>
            </p:extLst>
          </p:nvPr>
        </p:nvGraphicFramePr>
        <p:xfrm>
          <a:off x="4386263" y="3408363"/>
          <a:ext cx="1924050" cy="527050"/>
        </p:xfrm>
        <a:graphic>
          <a:graphicData uri="http://schemas.openxmlformats.org/presentationml/2006/ole">
            <mc:AlternateContent xmlns:mc="http://schemas.openxmlformats.org/markup-compatibility/2006">
              <mc:Choice xmlns:v="urn:schemas-microsoft-com:vml" Requires="v">
                <p:oleObj spid="_x0000_s25865" name="Equation" r:id="rId6" imgW="927000" imgH="253800" progId="Equation.DSMT4">
                  <p:embed/>
                </p:oleObj>
              </mc:Choice>
              <mc:Fallback>
                <p:oleObj name="Equation" r:id="rId6" imgW="927000" imgH="253800" progId="Equation.DSMT4">
                  <p:embed/>
                  <p:pic>
                    <p:nvPicPr>
                      <p:cNvPr id="0" name=""/>
                      <p:cNvPicPr/>
                      <p:nvPr/>
                    </p:nvPicPr>
                    <p:blipFill>
                      <a:blip r:embed="rId7"/>
                      <a:stretch>
                        <a:fillRect/>
                      </a:stretch>
                    </p:blipFill>
                    <p:spPr>
                      <a:xfrm>
                        <a:off x="4386263" y="3408363"/>
                        <a:ext cx="1924050" cy="5270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60491716"/>
              </p:ext>
            </p:extLst>
          </p:nvPr>
        </p:nvGraphicFramePr>
        <p:xfrm>
          <a:off x="4152900" y="5005388"/>
          <a:ext cx="1957388" cy="544512"/>
        </p:xfrm>
        <a:graphic>
          <a:graphicData uri="http://schemas.openxmlformats.org/presentationml/2006/ole">
            <mc:AlternateContent xmlns:mc="http://schemas.openxmlformats.org/markup-compatibility/2006">
              <mc:Choice xmlns:v="urn:schemas-microsoft-com:vml" Requires="v">
                <p:oleObj spid="_x0000_s25866" name="Equation" r:id="rId8" imgW="914400" imgH="253800" progId="Equation.DSMT4">
                  <p:embed/>
                </p:oleObj>
              </mc:Choice>
              <mc:Fallback>
                <p:oleObj name="Equation" r:id="rId8" imgW="914400" imgH="253800" progId="Equation.DSMT4">
                  <p:embed/>
                  <p:pic>
                    <p:nvPicPr>
                      <p:cNvPr id="0" name=""/>
                      <p:cNvPicPr/>
                      <p:nvPr/>
                    </p:nvPicPr>
                    <p:blipFill>
                      <a:blip r:embed="rId9"/>
                      <a:stretch>
                        <a:fillRect/>
                      </a:stretch>
                    </p:blipFill>
                    <p:spPr>
                      <a:xfrm>
                        <a:off x="4152900" y="5005388"/>
                        <a:ext cx="1957388" cy="5445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988923"/>
              </p:ext>
            </p:extLst>
          </p:nvPr>
        </p:nvGraphicFramePr>
        <p:xfrm>
          <a:off x="2176530" y="2328240"/>
          <a:ext cx="5125792" cy="935474"/>
        </p:xfrm>
        <a:graphic>
          <a:graphicData uri="http://schemas.openxmlformats.org/presentationml/2006/ole">
            <mc:AlternateContent xmlns:mc="http://schemas.openxmlformats.org/markup-compatibility/2006">
              <mc:Choice xmlns:v="urn:schemas-microsoft-com:vml" Requires="v">
                <p:oleObj spid="_x0000_s25867" name="Equation" r:id="rId10" imgW="2577960" imgH="469800" progId="Equation.DSMT4">
                  <p:embed/>
                </p:oleObj>
              </mc:Choice>
              <mc:Fallback>
                <p:oleObj name="Equation" r:id="rId10" imgW="2577960" imgH="469800" progId="Equation.DSMT4">
                  <p:embed/>
                  <p:pic>
                    <p:nvPicPr>
                      <p:cNvPr id="0" name=""/>
                      <p:cNvPicPr/>
                      <p:nvPr/>
                    </p:nvPicPr>
                    <p:blipFill>
                      <a:blip r:embed="rId11"/>
                      <a:stretch>
                        <a:fillRect/>
                      </a:stretch>
                    </p:blipFill>
                    <p:spPr>
                      <a:xfrm>
                        <a:off x="2176530" y="2328240"/>
                        <a:ext cx="5125792" cy="93547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81993326"/>
              </p:ext>
            </p:extLst>
          </p:nvPr>
        </p:nvGraphicFramePr>
        <p:xfrm>
          <a:off x="2127250" y="4446588"/>
          <a:ext cx="4240213" cy="277812"/>
        </p:xfrm>
        <a:graphic>
          <a:graphicData uri="http://schemas.openxmlformats.org/presentationml/2006/ole">
            <mc:AlternateContent xmlns:mc="http://schemas.openxmlformats.org/markup-compatibility/2006">
              <mc:Choice xmlns:v="urn:schemas-microsoft-com:vml" Requires="v">
                <p:oleObj spid="_x0000_s25868" name="Equation" r:id="rId12" imgW="2133360" imgH="139680" progId="Equation.DSMT4">
                  <p:embed/>
                </p:oleObj>
              </mc:Choice>
              <mc:Fallback>
                <p:oleObj name="Equation" r:id="rId12" imgW="2133360" imgH="139680" progId="Equation.DSMT4">
                  <p:embed/>
                  <p:pic>
                    <p:nvPicPr>
                      <p:cNvPr id="0" name=""/>
                      <p:cNvPicPr/>
                      <p:nvPr/>
                    </p:nvPicPr>
                    <p:blipFill>
                      <a:blip r:embed="rId13"/>
                      <a:stretch>
                        <a:fillRect/>
                      </a:stretch>
                    </p:blipFill>
                    <p:spPr>
                      <a:xfrm>
                        <a:off x="2127250" y="4446588"/>
                        <a:ext cx="4240213" cy="277812"/>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45284362"/>
              </p:ext>
            </p:extLst>
          </p:nvPr>
        </p:nvGraphicFramePr>
        <p:xfrm>
          <a:off x="2127250" y="5994400"/>
          <a:ext cx="4240213" cy="277813"/>
        </p:xfrm>
        <a:graphic>
          <a:graphicData uri="http://schemas.openxmlformats.org/presentationml/2006/ole">
            <mc:AlternateContent xmlns:mc="http://schemas.openxmlformats.org/markup-compatibility/2006">
              <mc:Choice xmlns:v="urn:schemas-microsoft-com:vml" Requires="v">
                <p:oleObj spid="_x0000_s25869" name="Equation" r:id="rId14" imgW="2133360" imgH="139680" progId="Equation.DSMT4">
                  <p:embed/>
                </p:oleObj>
              </mc:Choice>
              <mc:Fallback>
                <p:oleObj name="Equation" r:id="rId14" imgW="2133360" imgH="139680" progId="Equation.DSMT4">
                  <p:embed/>
                  <p:pic>
                    <p:nvPicPr>
                      <p:cNvPr id="0" name=""/>
                      <p:cNvPicPr/>
                      <p:nvPr/>
                    </p:nvPicPr>
                    <p:blipFill>
                      <a:blip r:embed="rId15"/>
                      <a:stretch>
                        <a:fillRect/>
                      </a:stretch>
                    </p:blipFill>
                    <p:spPr>
                      <a:xfrm>
                        <a:off x="2127250" y="5994400"/>
                        <a:ext cx="4240213" cy="27781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05353375"/>
              </p:ext>
            </p:extLst>
          </p:nvPr>
        </p:nvGraphicFramePr>
        <p:xfrm>
          <a:off x="3530600" y="3959225"/>
          <a:ext cx="1892300" cy="841375"/>
        </p:xfrm>
        <a:graphic>
          <a:graphicData uri="http://schemas.openxmlformats.org/presentationml/2006/ole">
            <mc:AlternateContent xmlns:mc="http://schemas.openxmlformats.org/markup-compatibility/2006">
              <mc:Choice xmlns:v="urn:schemas-microsoft-com:vml" Requires="v">
                <p:oleObj spid="_x0000_s25870" name="Equation" r:id="rId16" imgW="914400" imgH="406080" progId="Equation.DSMT4">
                  <p:embed/>
                </p:oleObj>
              </mc:Choice>
              <mc:Fallback>
                <p:oleObj name="Equation" r:id="rId16" imgW="914400" imgH="406080" progId="Equation.DSMT4">
                  <p:embed/>
                  <p:pic>
                    <p:nvPicPr>
                      <p:cNvPr id="0" name=""/>
                      <p:cNvPicPr/>
                      <p:nvPr/>
                    </p:nvPicPr>
                    <p:blipFill>
                      <a:blip r:embed="rId17"/>
                      <a:stretch>
                        <a:fillRect/>
                      </a:stretch>
                    </p:blipFill>
                    <p:spPr>
                      <a:xfrm>
                        <a:off x="3530600" y="3959225"/>
                        <a:ext cx="1892300" cy="841375"/>
                      </a:xfrm>
                      <a:prstGeom prst="rect">
                        <a:avLst/>
                      </a:prstGeom>
                      <a:solidFill>
                        <a:schemeClr val="bg1"/>
                      </a:solidFill>
                    </p:spPr>
                  </p:pic>
                </p:oleObj>
              </mc:Fallback>
            </mc:AlternateContent>
          </a:graphicData>
        </a:graphic>
      </p:graphicFrame>
      <p:sp>
        <p:nvSpPr>
          <p:cNvPr id="12" name="Rectangle 11"/>
          <p:cNvSpPr/>
          <p:nvPr/>
        </p:nvSpPr>
        <p:spPr>
          <a:xfrm>
            <a:off x="2584790" y="3989247"/>
            <a:ext cx="3783920" cy="1046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755395951"/>
              </p:ext>
            </p:extLst>
          </p:nvPr>
        </p:nvGraphicFramePr>
        <p:xfrm>
          <a:off x="3008313" y="5573713"/>
          <a:ext cx="4935537" cy="912812"/>
        </p:xfrm>
        <a:graphic>
          <a:graphicData uri="http://schemas.openxmlformats.org/presentationml/2006/ole">
            <mc:AlternateContent xmlns:mc="http://schemas.openxmlformats.org/markup-compatibility/2006">
              <mc:Choice xmlns:v="urn:schemas-microsoft-com:vml" Requires="v">
                <p:oleObj spid="_x0000_s25871" name="Equation" r:id="rId18" imgW="2679480" imgH="495000" progId="Equation.DSMT4">
                  <p:embed/>
                </p:oleObj>
              </mc:Choice>
              <mc:Fallback>
                <p:oleObj name="Equation" r:id="rId18" imgW="2679480" imgH="495000" progId="Equation.DSMT4">
                  <p:embed/>
                  <p:pic>
                    <p:nvPicPr>
                      <p:cNvPr id="0" name=""/>
                      <p:cNvPicPr/>
                      <p:nvPr/>
                    </p:nvPicPr>
                    <p:blipFill>
                      <a:blip r:embed="rId19"/>
                      <a:stretch>
                        <a:fillRect/>
                      </a:stretch>
                    </p:blipFill>
                    <p:spPr>
                      <a:xfrm>
                        <a:off x="3008313" y="5573713"/>
                        <a:ext cx="4935537" cy="912812"/>
                      </a:xfrm>
                      <a:prstGeom prst="rect">
                        <a:avLst/>
                      </a:prstGeom>
                      <a:solidFill>
                        <a:schemeClr val="bg1"/>
                      </a:solidFill>
                    </p:spPr>
                  </p:pic>
                </p:oleObj>
              </mc:Fallback>
            </mc:AlternateContent>
          </a:graphicData>
        </a:graphic>
      </p:graphicFrame>
      <p:sp>
        <p:nvSpPr>
          <p:cNvPr id="14" name="Rectangle 13"/>
          <p:cNvSpPr/>
          <p:nvPr/>
        </p:nvSpPr>
        <p:spPr>
          <a:xfrm>
            <a:off x="2525259" y="5594142"/>
            <a:ext cx="5646057" cy="1048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3035300" y="4657057"/>
            <a:ext cx="1985963" cy="1428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145773" y="6231353"/>
            <a:ext cx="1985963" cy="1428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171316" y="5395810"/>
            <a:ext cx="3930612"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Displacement as function of time for one-dimensional damped oscillator</a:t>
            </a:r>
          </a:p>
        </p:txBody>
      </p:sp>
      <p:pic>
        <p:nvPicPr>
          <p:cNvPr id="20" name="Picture 19"/>
          <p:cNvPicPr>
            <a:picLocks noChangeAspect="1"/>
          </p:cNvPicPr>
          <p:nvPr/>
        </p:nvPicPr>
        <p:blipFill>
          <a:blip r:embed="rId20"/>
          <a:stretch>
            <a:fillRect/>
          </a:stretch>
        </p:blipFill>
        <p:spPr>
          <a:xfrm>
            <a:off x="7974787" y="2180765"/>
            <a:ext cx="4126703" cy="2888692"/>
          </a:xfrm>
          <a:prstGeom prst="rect">
            <a:avLst/>
          </a:prstGeom>
        </p:spPr>
      </p:pic>
      <p:sp>
        <p:nvSpPr>
          <p:cNvPr id="21" name="Rectangle 20"/>
          <p:cNvSpPr/>
          <p:nvPr/>
        </p:nvSpPr>
        <p:spPr>
          <a:xfrm>
            <a:off x="7522608" y="6381249"/>
            <a:ext cx="4673202" cy="369332"/>
          </a:xfrm>
          <a:prstGeom prst="rect">
            <a:avLst/>
          </a:prstGeom>
        </p:spPr>
        <p:txBody>
          <a:bodyPr wrap="none">
            <a:spAutoFit/>
          </a:bodyPr>
          <a:lstStyle/>
          <a:p>
            <a:r>
              <a:rPr lang="en-US" dirty="0">
                <a:hlinkClick r:id="rId21"/>
              </a:rPr>
              <a:t>https://www.quora.com/What-is-damping-ratio</a:t>
            </a:r>
            <a:endParaRPr lang="en-US" dirty="0"/>
          </a:p>
        </p:txBody>
      </p:sp>
    </p:spTree>
    <p:extLst>
      <p:ext uri="{BB962C8B-B14F-4D97-AF65-F5344CB8AC3E}">
        <p14:creationId xmlns:p14="http://schemas.microsoft.com/office/powerpoint/2010/main" val="141460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Heavy damping</a:t>
            </a:r>
          </a:p>
        </p:txBody>
      </p:sp>
      <p:sp>
        <p:nvSpPr>
          <p:cNvPr id="3" name="Content Placeholder 2"/>
          <p:cNvSpPr>
            <a:spLocks noGrp="1"/>
          </p:cNvSpPr>
          <p:nvPr>
            <p:ph idx="1"/>
          </p:nvPr>
        </p:nvSpPr>
        <p:spPr>
          <a:xfrm>
            <a:off x="1097280" y="1845733"/>
            <a:ext cx="10058400" cy="4383807"/>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illustrate the behavior of the heavy damping (over damping), the displacement x(t) can be rewritten as</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Where</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represents non-oscillating behavior.</a:t>
            </a:r>
          </a:p>
        </p:txBody>
      </p:sp>
      <p:sp>
        <p:nvSpPr>
          <p:cNvPr id="4" name="Slide Number Placeholder 3"/>
          <p:cNvSpPr>
            <a:spLocks noGrp="1"/>
          </p:cNvSpPr>
          <p:nvPr>
            <p:ph type="sldNum" sz="quarter" idx="12"/>
          </p:nvPr>
        </p:nvSpPr>
        <p:spPr/>
        <p:txBody>
          <a:bodyPr/>
          <a:lstStyle/>
          <a:p>
            <a:fld id="{FC7DABFA-3049-44EC-8EA7-0509F86B5FC2}" type="slidenum">
              <a:rPr lang="en-US" smtClean="0"/>
              <a:t>13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8356996"/>
              </p:ext>
            </p:extLst>
          </p:nvPr>
        </p:nvGraphicFramePr>
        <p:xfrm>
          <a:off x="3158982" y="2702356"/>
          <a:ext cx="4228316" cy="616116"/>
        </p:xfrm>
        <a:graphic>
          <a:graphicData uri="http://schemas.openxmlformats.org/presentationml/2006/ole">
            <mc:AlternateContent xmlns:mc="http://schemas.openxmlformats.org/markup-compatibility/2006">
              <mc:Choice xmlns:v="urn:schemas-microsoft-com:vml" Requires="v">
                <p:oleObj spid="_x0000_s5456" name="Equation" r:id="rId4" imgW="1917360" imgH="279360" progId="Equation.DSMT4">
                  <p:embed/>
                </p:oleObj>
              </mc:Choice>
              <mc:Fallback>
                <p:oleObj name="Equation" r:id="rId4" imgW="1917360" imgH="279360" progId="Equation.DSMT4">
                  <p:embed/>
                  <p:pic>
                    <p:nvPicPr>
                      <p:cNvPr id="0" name=""/>
                      <p:cNvPicPr/>
                      <p:nvPr/>
                    </p:nvPicPr>
                    <p:blipFill>
                      <a:blip r:embed="rId5"/>
                      <a:stretch>
                        <a:fillRect/>
                      </a:stretch>
                    </p:blipFill>
                    <p:spPr>
                      <a:xfrm>
                        <a:off x="3158982" y="2702356"/>
                        <a:ext cx="4228316" cy="61611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70682088"/>
              </p:ext>
            </p:extLst>
          </p:nvPr>
        </p:nvGraphicFramePr>
        <p:xfrm>
          <a:off x="2777059" y="3426845"/>
          <a:ext cx="3694112" cy="1903413"/>
        </p:xfrm>
        <a:graphic>
          <a:graphicData uri="http://schemas.openxmlformats.org/presentationml/2006/ole">
            <mc:AlternateContent xmlns:mc="http://schemas.openxmlformats.org/markup-compatibility/2006">
              <mc:Choice xmlns:v="urn:schemas-microsoft-com:vml" Requires="v">
                <p:oleObj spid="_x0000_s5457" name="Equation" r:id="rId6" imgW="1676160" imgH="863280" progId="Equation.DSMT4">
                  <p:embed/>
                </p:oleObj>
              </mc:Choice>
              <mc:Fallback>
                <p:oleObj name="Equation" r:id="rId6" imgW="1676160" imgH="863280" progId="Equation.DSMT4">
                  <p:embed/>
                  <p:pic>
                    <p:nvPicPr>
                      <p:cNvPr id="0" name=""/>
                      <p:cNvPicPr/>
                      <p:nvPr/>
                    </p:nvPicPr>
                    <p:blipFill>
                      <a:blip r:embed="rId7"/>
                      <a:stretch>
                        <a:fillRect/>
                      </a:stretch>
                    </p:blipFill>
                    <p:spPr>
                      <a:xfrm>
                        <a:off x="2777059" y="3426845"/>
                        <a:ext cx="3694112" cy="1903413"/>
                      </a:xfrm>
                      <a:prstGeom prst="rect">
                        <a:avLst/>
                      </a:prstGeom>
                    </p:spPr>
                  </p:pic>
                </p:oleObj>
              </mc:Fallback>
            </mc:AlternateContent>
          </a:graphicData>
        </a:graphic>
      </p:graphicFrame>
      <p:pic>
        <p:nvPicPr>
          <p:cNvPr id="5131" name="Picture 11" descr="http://calculus.seas.upenn.edu/uploads/Main/Hyperboli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40544" y="2623560"/>
            <a:ext cx="3312941" cy="331294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979591" y="6044874"/>
            <a:ext cx="6467167" cy="369332"/>
          </a:xfrm>
          <a:prstGeom prst="rect">
            <a:avLst/>
          </a:prstGeom>
        </p:spPr>
        <p:txBody>
          <a:bodyPr wrap="square">
            <a:spAutoFit/>
          </a:bodyPr>
          <a:lstStyle/>
          <a:p>
            <a:r>
              <a:rPr lang="en-US" dirty="0"/>
              <a:t>http://calculus.seas.upenn.edu/?n=Main.ComputingTaylorSeries</a:t>
            </a:r>
          </a:p>
        </p:txBody>
      </p:sp>
    </p:spTree>
    <p:extLst>
      <p:ext uri="{BB962C8B-B14F-4D97-AF65-F5344CB8AC3E}">
        <p14:creationId xmlns:p14="http://schemas.microsoft.com/office/powerpoint/2010/main" val="2630675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Derivation of the heavy damping displacement x</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C7DABFA-3049-44EC-8EA7-0509F86B5FC2}" type="slidenum">
              <a:rPr lang="en-US" smtClean="0"/>
              <a:t>14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933290084"/>
              </p:ext>
            </p:extLst>
          </p:nvPr>
        </p:nvGraphicFramePr>
        <p:xfrm>
          <a:off x="2017078" y="2088145"/>
          <a:ext cx="7747000" cy="3538538"/>
        </p:xfrm>
        <a:graphic>
          <a:graphicData uri="http://schemas.openxmlformats.org/presentationml/2006/ole">
            <mc:AlternateContent xmlns:mc="http://schemas.openxmlformats.org/markup-compatibility/2006">
              <mc:Choice xmlns:v="urn:schemas-microsoft-com:vml" Requires="v">
                <p:oleObj spid="_x0000_s21565" name="Equation" r:id="rId3" imgW="3974760" imgH="1815840" progId="Equation.DSMT4">
                  <p:embed/>
                </p:oleObj>
              </mc:Choice>
              <mc:Fallback>
                <p:oleObj name="Equation" r:id="rId3" imgW="3974760" imgH="1815840" progId="Equation.DSMT4">
                  <p:embed/>
                  <p:pic>
                    <p:nvPicPr>
                      <p:cNvPr id="0" name=""/>
                      <p:cNvPicPr/>
                      <p:nvPr/>
                    </p:nvPicPr>
                    <p:blipFill>
                      <a:blip r:embed="rId4"/>
                      <a:stretch>
                        <a:fillRect/>
                      </a:stretch>
                    </p:blipFill>
                    <p:spPr>
                      <a:xfrm>
                        <a:off x="2017078" y="2088145"/>
                        <a:ext cx="7747000" cy="3538538"/>
                      </a:xfrm>
                      <a:prstGeom prst="rect">
                        <a:avLst/>
                      </a:prstGeom>
                    </p:spPr>
                  </p:pic>
                </p:oleObj>
              </mc:Fallback>
            </mc:AlternateContent>
          </a:graphicData>
        </a:graphic>
      </p:graphicFrame>
    </p:spTree>
    <p:extLst>
      <p:ext uri="{BB962C8B-B14F-4D97-AF65-F5344CB8AC3E}">
        <p14:creationId xmlns:p14="http://schemas.microsoft.com/office/powerpoint/2010/main" val="42010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Heavy damping graph</a:t>
            </a:r>
          </a:p>
        </p:txBody>
      </p:sp>
      <p:sp>
        <p:nvSpPr>
          <p:cNvPr id="3" name="Content Placeholder 2"/>
          <p:cNvSpPr>
            <a:spLocks noGrp="1"/>
          </p:cNvSpPr>
          <p:nvPr>
            <p:ph idx="1"/>
          </p:nvPr>
        </p:nvSpPr>
        <p:spPr>
          <a:xfrm>
            <a:off x="6673754" y="1845734"/>
            <a:ext cx="5036025"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an initial condition x(t=0) = 0.</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displacement x(t) is written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0" indent="0">
              <a:buNone/>
            </a:pPr>
            <a:r>
              <a:rPr lang="en-US" sz="2400" i="1" dirty="0">
                <a:latin typeface="Times New Roman" panose="02020603050405020304" pitchFamily="18" charset="0"/>
                <a:cs typeface="Times New Roman" panose="02020603050405020304" pitchFamily="18" charset="0"/>
              </a:rPr>
              <a:t>x(t) </a:t>
            </a: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graph returns to zero displacement </a:t>
            </a:r>
            <a:r>
              <a:rPr lang="en-US" sz="2400" b="1" dirty="0">
                <a:solidFill>
                  <a:srgbClr val="FF0000"/>
                </a:solidFill>
                <a:latin typeface="Times New Roman" panose="02020603050405020304" pitchFamily="18" charset="0"/>
                <a:cs typeface="Times New Roman" panose="02020603050405020304" pitchFamily="18" charset="0"/>
              </a:rPr>
              <a:t>quite slowly without oscillating</a:t>
            </a:r>
            <a:r>
              <a:rPr lang="en-US" sz="2400" dirty="0">
                <a:latin typeface="Times New Roman" panose="02020603050405020304" pitchFamily="18" charset="0"/>
                <a:cs typeface="Times New Roman" panose="02020603050405020304" pitchFamily="18" charset="0"/>
              </a:rPr>
              <a:t> about its equilibrium position.</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15</a:t>
            </a:fld>
            <a:endParaRPr lang="en-US"/>
          </a:p>
        </p:txBody>
      </p:sp>
      <p:pic>
        <p:nvPicPr>
          <p:cNvPr id="5" name="Picture 4"/>
          <p:cNvPicPr>
            <a:picLocks noChangeAspect="1"/>
          </p:cNvPicPr>
          <p:nvPr/>
        </p:nvPicPr>
        <p:blipFill>
          <a:blip r:embed="rId4"/>
          <a:stretch>
            <a:fillRect/>
          </a:stretch>
        </p:blipFill>
        <p:spPr>
          <a:xfrm>
            <a:off x="380806" y="1955194"/>
            <a:ext cx="6001298" cy="3804439"/>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767945684"/>
              </p:ext>
            </p:extLst>
          </p:nvPr>
        </p:nvGraphicFramePr>
        <p:xfrm>
          <a:off x="7598508" y="2804900"/>
          <a:ext cx="3831492" cy="1238463"/>
        </p:xfrm>
        <a:graphic>
          <a:graphicData uri="http://schemas.openxmlformats.org/presentationml/2006/ole">
            <mc:AlternateContent xmlns:mc="http://schemas.openxmlformats.org/markup-compatibility/2006">
              <mc:Choice xmlns:v="urn:schemas-microsoft-com:vml" Requires="v">
                <p:oleObj spid="_x0000_s15476" name="Equation" r:id="rId5" imgW="1726920" imgH="571320" progId="Equation.DSMT4">
                  <p:embed/>
                </p:oleObj>
              </mc:Choice>
              <mc:Fallback>
                <p:oleObj name="Equation" r:id="rId5" imgW="1726920" imgH="571320" progId="Equation.DSMT4">
                  <p:embed/>
                  <p:pic>
                    <p:nvPicPr>
                      <p:cNvPr id="0" name=""/>
                      <p:cNvPicPr/>
                      <p:nvPr/>
                    </p:nvPicPr>
                    <p:blipFill>
                      <a:blip r:embed="rId6"/>
                      <a:stretch>
                        <a:fillRect/>
                      </a:stretch>
                    </p:blipFill>
                    <p:spPr>
                      <a:xfrm>
                        <a:off x="7598508" y="2804900"/>
                        <a:ext cx="3831492" cy="1238463"/>
                      </a:xfrm>
                      <a:prstGeom prst="rect">
                        <a:avLst/>
                      </a:prstGeom>
                      <a:solidFill>
                        <a:schemeClr val="bg1"/>
                      </a:solidFill>
                    </p:spPr>
                  </p:pic>
                </p:oleObj>
              </mc:Fallback>
            </mc:AlternateContent>
          </a:graphicData>
        </a:graphic>
      </p:graphicFrame>
      <p:sp>
        <p:nvSpPr>
          <p:cNvPr id="7" name="Rectangle 6"/>
          <p:cNvSpPr/>
          <p:nvPr/>
        </p:nvSpPr>
        <p:spPr>
          <a:xfrm>
            <a:off x="7443788" y="2743200"/>
            <a:ext cx="4114800" cy="1371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5726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Critically damping</a:t>
            </a:r>
          </a:p>
        </p:txBody>
      </p:sp>
      <p:sp>
        <p:nvSpPr>
          <p:cNvPr id="3" name="Content Placeholder 2"/>
          <p:cNvSpPr>
            <a:spLocks noGrp="1"/>
          </p:cNvSpPr>
          <p:nvPr>
            <p:ph idx="1"/>
          </p:nvPr>
        </p:nvSpPr>
        <p:spPr>
          <a:xfrm>
            <a:off x="504967" y="1845734"/>
            <a:ext cx="10650713"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Under the critically damping, the displacement becomes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Where </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is a </a:t>
            </a:r>
            <a:r>
              <a:rPr lang="en-US" sz="2400" b="1" dirty="0">
                <a:solidFill>
                  <a:srgbClr val="FF0000"/>
                </a:solidFill>
                <a:latin typeface="Times New Roman" panose="02020603050405020304" pitchFamily="18" charset="0"/>
                <a:cs typeface="Times New Roman" panose="02020603050405020304" pitchFamily="18" charset="0"/>
              </a:rPr>
              <a:t>constant length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is a </a:t>
            </a:r>
            <a:r>
              <a:rPr lang="en-US" sz="2400" b="1" dirty="0">
                <a:solidFill>
                  <a:srgbClr val="FF0000"/>
                </a:solidFill>
                <a:latin typeface="Times New Roman" panose="02020603050405020304" pitchFamily="18" charset="0"/>
                <a:cs typeface="Times New Roman" panose="02020603050405020304" pitchFamily="18" charset="0"/>
              </a:rPr>
              <a:t>given velocity </a:t>
            </a:r>
            <a:r>
              <a:rPr lang="en-US" sz="2400" dirty="0">
                <a:latin typeface="Times New Roman" panose="02020603050405020304" pitchFamily="18" charset="0"/>
                <a:cs typeface="Times New Roman" panose="02020603050405020304" pitchFamily="18" charset="0"/>
              </a:rPr>
              <a:t>which depends on the boundary conditions.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Suppose a critical damping system </a:t>
            </a:r>
          </a:p>
          <a:p>
            <a:pPr marL="0" indent="0">
              <a:buNone/>
            </a:pPr>
            <a:r>
              <a:rPr lang="en-US" sz="2400" dirty="0">
                <a:latin typeface="Times New Roman" panose="02020603050405020304" pitchFamily="18" charset="0"/>
                <a:cs typeface="Times New Roman" panose="02020603050405020304" pitchFamily="18" charset="0"/>
              </a:rPr>
              <a:t>has zero displacement at t = 0 and receives </a:t>
            </a:r>
          </a:p>
          <a:p>
            <a:pPr marL="0" indent="0">
              <a:buNone/>
            </a:pPr>
            <a:r>
              <a:rPr lang="en-US" sz="2400" dirty="0">
                <a:latin typeface="Times New Roman" panose="02020603050405020304" pitchFamily="18" charset="0"/>
                <a:cs typeface="Times New Roman" panose="02020603050405020304" pitchFamily="18" charset="0"/>
              </a:rPr>
              <a:t>an impulse which gives it an initial velocity V. </a:t>
            </a:r>
          </a:p>
          <a:p>
            <a:pPr marL="0" indent="0">
              <a:buNone/>
            </a:pPr>
            <a:r>
              <a:rPr lang="en-US" sz="2400" b="1" dirty="0">
                <a:solidFill>
                  <a:srgbClr val="FF0000"/>
                </a:solidFill>
                <a:latin typeface="Times New Roman" panose="02020603050405020304" pitchFamily="18" charset="0"/>
                <a:cs typeface="Times New Roman" panose="02020603050405020304" pitchFamily="18" charset="0"/>
              </a:rPr>
              <a:t>Determine the maximum displacement</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Also the motion is non-oscillatory.</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16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06952618"/>
              </p:ext>
            </p:extLst>
          </p:nvPr>
        </p:nvGraphicFramePr>
        <p:xfrm>
          <a:off x="7747808" y="1737360"/>
          <a:ext cx="2324100" cy="617537"/>
        </p:xfrm>
        <a:graphic>
          <a:graphicData uri="http://schemas.openxmlformats.org/presentationml/2006/ole">
            <mc:AlternateContent xmlns:mc="http://schemas.openxmlformats.org/markup-compatibility/2006">
              <mc:Choice xmlns:v="urn:schemas-microsoft-com:vml" Requires="v">
                <p:oleObj spid="_x0000_s6361" name="Equation" r:id="rId4" imgW="1054080" imgH="279360" progId="Equation.DSMT4">
                  <p:embed/>
                </p:oleObj>
              </mc:Choice>
              <mc:Fallback>
                <p:oleObj name="Equation" r:id="rId4" imgW="1054080" imgH="279360" progId="Equation.DSMT4">
                  <p:embed/>
                  <p:pic>
                    <p:nvPicPr>
                      <p:cNvPr id="0" name=""/>
                      <p:cNvPicPr/>
                      <p:nvPr/>
                    </p:nvPicPr>
                    <p:blipFill>
                      <a:blip r:embed="rId5"/>
                      <a:stretch>
                        <a:fillRect/>
                      </a:stretch>
                    </p:blipFill>
                    <p:spPr>
                      <a:xfrm>
                        <a:off x="7747808" y="1737360"/>
                        <a:ext cx="2324100" cy="617537"/>
                      </a:xfrm>
                      <a:prstGeom prst="rect">
                        <a:avLst/>
                      </a:prstGeom>
                    </p:spPr>
                  </p:pic>
                </p:oleObj>
              </mc:Fallback>
            </mc:AlternateContent>
          </a:graphicData>
        </a:graphic>
      </p:graphicFrame>
      <p:pic>
        <p:nvPicPr>
          <p:cNvPr id="5" name="Picture 4"/>
          <p:cNvPicPr>
            <a:picLocks noChangeAspect="1"/>
          </p:cNvPicPr>
          <p:nvPr/>
        </p:nvPicPr>
        <p:blipFill>
          <a:blip r:embed="rId6"/>
          <a:stretch>
            <a:fillRect/>
          </a:stretch>
        </p:blipFill>
        <p:spPr>
          <a:xfrm>
            <a:off x="6215063" y="2839050"/>
            <a:ext cx="5976937" cy="3433163"/>
          </a:xfrm>
          <a:prstGeom prst="rect">
            <a:avLst/>
          </a:prstGeom>
          <a:ln w="28575">
            <a:solidFill>
              <a:srgbClr val="FF0000"/>
            </a:solidFill>
          </a:ln>
        </p:spPr>
      </p:pic>
      <p:sp>
        <p:nvSpPr>
          <p:cNvPr id="8" name="Rectangle 7"/>
          <p:cNvSpPr/>
          <p:nvPr/>
        </p:nvSpPr>
        <p:spPr>
          <a:xfrm>
            <a:off x="6415088" y="3857414"/>
            <a:ext cx="1332720" cy="698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524876" y="5858195"/>
            <a:ext cx="990600" cy="457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762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99632"/>
            <a:ext cx="10923668" cy="1450757"/>
          </a:xfrm>
        </p:spPr>
        <p:txBody>
          <a:bodyPr/>
          <a:lstStyle/>
          <a:p>
            <a:r>
              <a:rPr lang="en-US" b="1" dirty="0">
                <a:latin typeface="Times New Roman" panose="02020603050405020304" pitchFamily="18" charset="0"/>
                <a:cs typeface="Times New Roman" panose="02020603050405020304" pitchFamily="18" charset="0"/>
              </a:rPr>
              <a:t>Comparison between heavy damping and critical damping</a:t>
            </a:r>
          </a:p>
        </p:txBody>
      </p:sp>
      <p:sp>
        <p:nvSpPr>
          <p:cNvPr id="3" name="Content Placeholder 2"/>
          <p:cNvSpPr>
            <a:spLocks noGrp="1"/>
          </p:cNvSpPr>
          <p:nvPr>
            <p:ph idx="1"/>
          </p:nvPr>
        </p:nvSpPr>
        <p:spPr>
          <a:xfrm>
            <a:off x="6248465" y="1813533"/>
            <a:ext cx="5943535" cy="4023360"/>
          </a:xfrm>
        </p:spPr>
        <p:txBody>
          <a:bodyPr>
            <a:normAutofit/>
          </a:bodyPr>
          <a:lstStyle/>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Heavy damping of a damped oscillator will cause it to approach zero amplitude </a:t>
            </a:r>
            <a:r>
              <a:rPr lang="en-US" sz="2800" b="1" dirty="0">
                <a:solidFill>
                  <a:srgbClr val="FF0000"/>
                </a:solidFill>
                <a:latin typeface="Times New Roman" panose="02020603050405020304" pitchFamily="18" charset="0"/>
                <a:cs typeface="Times New Roman" panose="02020603050405020304" pitchFamily="18" charset="0"/>
              </a:rPr>
              <a:t>more slowly </a:t>
            </a:r>
            <a:r>
              <a:rPr lang="en-US" sz="2800" dirty="0">
                <a:solidFill>
                  <a:schemeClr val="tx1"/>
                </a:solidFill>
                <a:latin typeface="Times New Roman" panose="02020603050405020304" pitchFamily="18" charset="0"/>
                <a:cs typeface="Times New Roman" panose="02020603050405020304" pitchFamily="18" charset="0"/>
              </a:rPr>
              <a:t>than for the case of critical damping.</a:t>
            </a:r>
          </a:p>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Critical damping is of practical importance in mechanical oscillators which experience sudden impulses and required to return to displacement in minimum time. </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17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5" y="2056909"/>
            <a:ext cx="5942138" cy="3536607"/>
          </a:xfrm>
          <a:prstGeom prst="rect">
            <a:avLst/>
          </a:prstGeom>
        </p:spPr>
      </p:pic>
    </p:spTree>
    <p:extLst>
      <p:ext uri="{BB962C8B-B14F-4D97-AF65-F5344CB8AC3E}">
        <p14:creationId xmlns:p14="http://schemas.microsoft.com/office/powerpoint/2010/main" val="2892499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Lightly damping</a:t>
            </a:r>
          </a:p>
        </p:txBody>
      </p:sp>
      <p:sp>
        <p:nvSpPr>
          <p:cNvPr id="3" name="Content Placeholder 2"/>
          <p:cNvSpPr>
            <a:spLocks noGrp="1"/>
          </p:cNvSpPr>
          <p:nvPr>
            <p:ph idx="1"/>
          </p:nvPr>
        </p:nvSpPr>
        <p:spPr>
          <a:xfrm>
            <a:off x="6126480" y="1845734"/>
            <a:ext cx="5832158"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behavior of the lightly damping oscillating system is described by</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amplitude of the oscillator decays exponentially with time according to </a:t>
            </a:r>
          </a:p>
          <a:p>
            <a:pPr>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The damping coefficient </a:t>
            </a:r>
            <a:r>
              <a:rPr lang="en-US" sz="2400" b="1" i="1" dirty="0">
                <a:solidFill>
                  <a:srgbClr val="FF0000"/>
                </a:solidFill>
                <a:latin typeface="Times New Roman" panose="02020603050405020304" pitchFamily="18" charset="0"/>
                <a:cs typeface="Times New Roman" panose="02020603050405020304" pitchFamily="18" charset="0"/>
              </a:rPr>
              <a:t>r</a:t>
            </a:r>
            <a:r>
              <a:rPr lang="en-US" sz="2400" b="1" dirty="0">
                <a:solidFill>
                  <a:srgbClr val="FF0000"/>
                </a:solidFill>
                <a:latin typeface="Times New Roman" panose="02020603050405020304" pitchFamily="18" charset="0"/>
                <a:cs typeface="Times New Roman" panose="02020603050405020304" pitchFamily="18" charset="0"/>
              </a:rPr>
              <a:t> controls how fast the oscillating system comes to rest.</a:t>
            </a:r>
          </a:p>
        </p:txBody>
      </p:sp>
      <p:sp>
        <p:nvSpPr>
          <p:cNvPr id="4" name="Slide Number Placeholder 3"/>
          <p:cNvSpPr>
            <a:spLocks noGrp="1"/>
          </p:cNvSpPr>
          <p:nvPr>
            <p:ph type="sldNum" sz="quarter" idx="12"/>
          </p:nvPr>
        </p:nvSpPr>
        <p:spPr/>
        <p:txBody>
          <a:bodyPr/>
          <a:lstStyle/>
          <a:p>
            <a:fld id="{FC7DABFA-3049-44EC-8EA7-0509F86B5FC2}" type="slidenum">
              <a:rPr lang="en-US" smtClean="0"/>
              <a:t>18</a:t>
            </a:fld>
            <a:endParaRPr lang="en-US"/>
          </a:p>
        </p:txBody>
      </p:sp>
      <p:pic>
        <p:nvPicPr>
          <p:cNvPr id="5" name="Picture 4"/>
          <p:cNvPicPr>
            <a:picLocks noChangeAspect="1"/>
          </p:cNvPicPr>
          <p:nvPr/>
        </p:nvPicPr>
        <p:blipFill>
          <a:blip r:embed="rId3"/>
          <a:stretch>
            <a:fillRect/>
          </a:stretch>
        </p:blipFill>
        <p:spPr>
          <a:xfrm>
            <a:off x="264967" y="2258537"/>
            <a:ext cx="5861513" cy="3197754"/>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112457895"/>
              </p:ext>
            </p:extLst>
          </p:nvPr>
        </p:nvGraphicFramePr>
        <p:xfrm>
          <a:off x="6126480" y="2589213"/>
          <a:ext cx="5714788" cy="865187"/>
        </p:xfrm>
        <a:graphic>
          <a:graphicData uri="http://schemas.openxmlformats.org/presentationml/2006/ole">
            <mc:AlternateContent xmlns:mc="http://schemas.openxmlformats.org/markup-compatibility/2006">
              <mc:Choice xmlns:v="urn:schemas-microsoft-com:vml" Requires="v">
                <p:oleObj spid="_x0000_s7414" name="Equation" r:id="rId4" imgW="3187440" imgH="482400" progId="Equation.DSMT4">
                  <p:embed/>
                </p:oleObj>
              </mc:Choice>
              <mc:Fallback>
                <p:oleObj name="Equation" r:id="rId4" imgW="3187440" imgH="482400" progId="Equation.DSMT4">
                  <p:embed/>
                  <p:pic>
                    <p:nvPicPr>
                      <p:cNvPr id="0" name=""/>
                      <p:cNvPicPr/>
                      <p:nvPr/>
                    </p:nvPicPr>
                    <p:blipFill>
                      <a:blip r:embed="rId5"/>
                      <a:stretch>
                        <a:fillRect/>
                      </a:stretch>
                    </p:blipFill>
                    <p:spPr>
                      <a:xfrm>
                        <a:off x="6126480" y="2589213"/>
                        <a:ext cx="5714788" cy="86518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06188245"/>
              </p:ext>
            </p:extLst>
          </p:nvPr>
        </p:nvGraphicFramePr>
        <p:xfrm>
          <a:off x="10821783" y="4028264"/>
          <a:ext cx="1354977" cy="392747"/>
        </p:xfrm>
        <a:graphic>
          <a:graphicData uri="http://schemas.openxmlformats.org/presentationml/2006/ole">
            <mc:AlternateContent xmlns:mc="http://schemas.openxmlformats.org/markup-compatibility/2006">
              <mc:Choice xmlns:v="urn:schemas-microsoft-com:vml" Requires="v">
                <p:oleObj spid="_x0000_s7415" name="Equation" r:id="rId6" imgW="876240" imgH="253800" progId="Equation.DSMT4">
                  <p:embed/>
                </p:oleObj>
              </mc:Choice>
              <mc:Fallback>
                <p:oleObj name="Equation" r:id="rId6" imgW="876240" imgH="253800" progId="Equation.DSMT4">
                  <p:embed/>
                  <p:pic>
                    <p:nvPicPr>
                      <p:cNvPr id="0" name=""/>
                      <p:cNvPicPr/>
                      <p:nvPr/>
                    </p:nvPicPr>
                    <p:blipFill>
                      <a:blip r:embed="rId7"/>
                      <a:stretch>
                        <a:fillRect/>
                      </a:stretch>
                    </p:blipFill>
                    <p:spPr>
                      <a:xfrm>
                        <a:off x="10821783" y="4028264"/>
                        <a:ext cx="1354977" cy="392747"/>
                      </a:xfrm>
                      <a:prstGeom prst="rect">
                        <a:avLst/>
                      </a:prstGeom>
                    </p:spPr>
                  </p:pic>
                </p:oleObj>
              </mc:Fallback>
            </mc:AlternateContent>
          </a:graphicData>
        </a:graphic>
      </p:graphicFrame>
    </p:spTree>
    <p:extLst>
      <p:ext uri="{BB962C8B-B14F-4D97-AF65-F5344CB8AC3E}">
        <p14:creationId xmlns:p14="http://schemas.microsoft.com/office/powerpoint/2010/main" val="3282749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61" y="99631"/>
            <a:ext cx="11730038" cy="1450757"/>
          </a:xfrm>
        </p:spPr>
        <p:txBody>
          <a:bodyPr/>
          <a:lstStyle/>
          <a:p>
            <a:r>
              <a:rPr lang="en-US" b="1" dirty="0">
                <a:latin typeface="Times New Roman" panose="02020603050405020304" pitchFamily="18" charset="0"/>
                <a:cs typeface="Times New Roman" panose="02020603050405020304" pitchFamily="18" charset="0"/>
              </a:rPr>
              <a:t>Analysis of the lightly damping displacement</a:t>
            </a:r>
          </a:p>
        </p:txBody>
      </p:sp>
      <p:sp>
        <p:nvSpPr>
          <p:cNvPr id="3" name="Content Placeholder 2"/>
          <p:cNvSpPr>
            <a:spLocks noGrp="1"/>
          </p:cNvSpPr>
          <p:nvPr>
            <p:ph idx="1"/>
          </p:nvPr>
        </p:nvSpPr>
        <p:spPr>
          <a:xfrm>
            <a:off x="80117" y="1993405"/>
            <a:ext cx="11911382" cy="4207369"/>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Referring to</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bracket has the dimensions of frequency and can be written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and </a:t>
            </a:r>
            <a:r>
              <a:rPr lang="en-US" sz="2400" b="1"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 frequency of ideal simple harmonic frequency (no damping!)</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Therefore,                                          ; provided that  </a:t>
            </a:r>
          </a:p>
          <a:p>
            <a:pPr>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sym typeface="Symbol" panose="05050102010706020507" pitchFamily="18" charset="2"/>
              </a:rPr>
              <a:t>A</a:t>
            </a:r>
            <a:r>
              <a:rPr lang="en-US" sz="2400" dirty="0">
                <a:latin typeface="Times New Roman" panose="02020603050405020304" pitchFamily="18" charset="0"/>
                <a:cs typeface="Times New Roman" panose="02020603050405020304" pitchFamily="18" charset="0"/>
                <a:sym typeface="Symbol" panose="05050102010706020507" pitchFamily="18" charset="2"/>
              </a:rPr>
              <a:t> and </a:t>
            </a:r>
            <a:r>
              <a:rPr lang="en-US" sz="2400" i="1"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sym typeface="Symbol" panose="05050102010706020507" pitchFamily="18" charset="2"/>
              </a:rPr>
              <a:t> are constants which depend on the motion at t = 0.</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This lightly damping oscillation can then be compared to the simple harmonic oscillation.</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19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01456589"/>
              </p:ext>
            </p:extLst>
          </p:nvPr>
        </p:nvGraphicFramePr>
        <p:xfrm>
          <a:off x="2271925" y="1560811"/>
          <a:ext cx="5714788" cy="865187"/>
        </p:xfrm>
        <a:graphic>
          <a:graphicData uri="http://schemas.openxmlformats.org/presentationml/2006/ole">
            <mc:AlternateContent xmlns:mc="http://schemas.openxmlformats.org/markup-compatibility/2006">
              <mc:Choice xmlns:v="urn:schemas-microsoft-com:vml" Requires="v">
                <p:oleObj spid="_x0000_s8921" name="Equation" r:id="rId4" imgW="3187440" imgH="482400" progId="Equation.DSMT4">
                  <p:embed/>
                </p:oleObj>
              </mc:Choice>
              <mc:Fallback>
                <p:oleObj name="Equation" r:id="rId4" imgW="3187440" imgH="482400" progId="Equation.DSMT4">
                  <p:embed/>
                  <p:pic>
                    <p:nvPicPr>
                      <p:cNvPr id="0" name=""/>
                      <p:cNvPicPr/>
                      <p:nvPr/>
                    </p:nvPicPr>
                    <p:blipFill>
                      <a:blip r:embed="rId5"/>
                      <a:stretch>
                        <a:fillRect/>
                      </a:stretch>
                    </p:blipFill>
                    <p:spPr>
                      <a:xfrm>
                        <a:off x="2271925" y="1560811"/>
                        <a:ext cx="5714788" cy="86518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34213915"/>
              </p:ext>
            </p:extLst>
          </p:nvPr>
        </p:nvGraphicFramePr>
        <p:xfrm>
          <a:off x="8636330" y="2784319"/>
          <a:ext cx="2528256" cy="790080"/>
        </p:xfrm>
        <a:graphic>
          <a:graphicData uri="http://schemas.openxmlformats.org/presentationml/2006/ole">
            <mc:AlternateContent xmlns:mc="http://schemas.openxmlformats.org/markup-compatibility/2006">
              <mc:Choice xmlns:v="urn:schemas-microsoft-com:vml" Requires="v">
                <p:oleObj spid="_x0000_s8922" name="Equation" r:id="rId6" imgW="1422360" imgH="444240" progId="Equation.DSMT4">
                  <p:embed/>
                </p:oleObj>
              </mc:Choice>
              <mc:Fallback>
                <p:oleObj name="Equation" r:id="rId6" imgW="1422360" imgH="444240" progId="Equation.DSMT4">
                  <p:embed/>
                  <p:pic>
                    <p:nvPicPr>
                      <p:cNvPr id="0" name=""/>
                      <p:cNvPicPr/>
                      <p:nvPr/>
                    </p:nvPicPr>
                    <p:blipFill>
                      <a:blip r:embed="rId7"/>
                      <a:stretch>
                        <a:fillRect/>
                      </a:stretch>
                    </p:blipFill>
                    <p:spPr>
                      <a:xfrm>
                        <a:off x="8636330" y="2784319"/>
                        <a:ext cx="2528256" cy="79008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71638002"/>
              </p:ext>
            </p:extLst>
          </p:nvPr>
        </p:nvGraphicFramePr>
        <p:xfrm>
          <a:off x="620925" y="3945878"/>
          <a:ext cx="1851025" cy="541338"/>
        </p:xfrm>
        <a:graphic>
          <a:graphicData uri="http://schemas.openxmlformats.org/presentationml/2006/ole">
            <mc:AlternateContent xmlns:mc="http://schemas.openxmlformats.org/markup-compatibility/2006">
              <mc:Choice xmlns:v="urn:schemas-microsoft-com:vml" Requires="v">
                <p:oleObj spid="_x0000_s8923" name="Equation" r:id="rId8" imgW="1041120" imgH="304560" progId="Equation.DSMT4">
                  <p:embed/>
                </p:oleObj>
              </mc:Choice>
              <mc:Fallback>
                <p:oleObj name="Equation" r:id="rId8" imgW="1041120" imgH="304560" progId="Equation.DSMT4">
                  <p:embed/>
                  <p:pic>
                    <p:nvPicPr>
                      <p:cNvPr id="0" name=""/>
                      <p:cNvPicPr/>
                      <p:nvPr/>
                    </p:nvPicPr>
                    <p:blipFill>
                      <a:blip r:embed="rId9"/>
                      <a:stretch>
                        <a:fillRect/>
                      </a:stretch>
                    </p:blipFill>
                    <p:spPr>
                      <a:xfrm>
                        <a:off x="620925" y="3945878"/>
                        <a:ext cx="1851025" cy="54133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07054742"/>
              </p:ext>
            </p:extLst>
          </p:nvPr>
        </p:nvGraphicFramePr>
        <p:xfrm>
          <a:off x="1603851" y="4487216"/>
          <a:ext cx="2778125" cy="501650"/>
        </p:xfrm>
        <a:graphic>
          <a:graphicData uri="http://schemas.openxmlformats.org/presentationml/2006/ole">
            <mc:AlternateContent xmlns:mc="http://schemas.openxmlformats.org/markup-compatibility/2006">
              <mc:Choice xmlns:v="urn:schemas-microsoft-com:vml" Requires="v">
                <p:oleObj spid="_x0000_s8924" name="Equation" r:id="rId10" imgW="1549080" imgH="279360" progId="Equation.DSMT4">
                  <p:embed/>
                </p:oleObj>
              </mc:Choice>
              <mc:Fallback>
                <p:oleObj name="Equation" r:id="rId10" imgW="1549080" imgH="279360" progId="Equation.DSMT4">
                  <p:embed/>
                  <p:pic>
                    <p:nvPicPr>
                      <p:cNvPr id="0" name=""/>
                      <p:cNvPicPr/>
                      <p:nvPr/>
                    </p:nvPicPr>
                    <p:blipFill>
                      <a:blip r:embed="rId11"/>
                      <a:stretch>
                        <a:fillRect/>
                      </a:stretch>
                    </p:blipFill>
                    <p:spPr>
                      <a:xfrm>
                        <a:off x="1603851" y="4487216"/>
                        <a:ext cx="2778125" cy="5016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670165072"/>
              </p:ext>
            </p:extLst>
          </p:nvPr>
        </p:nvGraphicFramePr>
        <p:xfrm>
          <a:off x="6949689" y="4426264"/>
          <a:ext cx="2474097" cy="623553"/>
        </p:xfrm>
        <a:graphic>
          <a:graphicData uri="http://schemas.openxmlformats.org/presentationml/2006/ole">
            <mc:AlternateContent xmlns:mc="http://schemas.openxmlformats.org/markup-compatibility/2006">
              <mc:Choice xmlns:v="urn:schemas-microsoft-com:vml" Requires="v">
                <p:oleObj spid="_x0000_s8925" name="Equation" r:id="rId12" imgW="1562040" imgH="393480" progId="Equation.DSMT4">
                  <p:embed/>
                </p:oleObj>
              </mc:Choice>
              <mc:Fallback>
                <p:oleObj name="Equation" r:id="rId12" imgW="1562040" imgH="393480" progId="Equation.DSMT4">
                  <p:embed/>
                  <p:pic>
                    <p:nvPicPr>
                      <p:cNvPr id="0" name=""/>
                      <p:cNvPicPr/>
                      <p:nvPr/>
                    </p:nvPicPr>
                    <p:blipFill>
                      <a:blip r:embed="rId13"/>
                      <a:stretch>
                        <a:fillRect/>
                      </a:stretch>
                    </p:blipFill>
                    <p:spPr>
                      <a:xfrm>
                        <a:off x="6949689" y="4426264"/>
                        <a:ext cx="2474097" cy="623553"/>
                      </a:xfrm>
                      <a:prstGeom prst="rect">
                        <a:avLst/>
                      </a:prstGeom>
                    </p:spPr>
                  </p:pic>
                </p:oleObj>
              </mc:Fallback>
            </mc:AlternateContent>
          </a:graphicData>
        </a:graphic>
      </p:graphicFrame>
      <p:cxnSp>
        <p:nvCxnSpPr>
          <p:cNvPr id="11" name="Straight Connector 10"/>
          <p:cNvCxnSpPr/>
          <p:nvPr/>
        </p:nvCxnSpPr>
        <p:spPr>
          <a:xfrm>
            <a:off x="3901440" y="2425998"/>
            <a:ext cx="10972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683216" y="2425998"/>
            <a:ext cx="10972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70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Plasma oscillations-what is plasma?</a:t>
            </a:r>
          </a:p>
        </p:txBody>
      </p:sp>
      <p:sp>
        <p:nvSpPr>
          <p:cNvPr id="3" name="Content Placeholder 2"/>
          <p:cNvSpPr>
            <a:spLocks noGrp="1"/>
          </p:cNvSpPr>
          <p:nvPr>
            <p:ph idx="1"/>
          </p:nvPr>
        </p:nvSpPr>
        <p:spPr>
          <a:xfrm>
            <a:off x="413384" y="1737360"/>
            <a:ext cx="10589895" cy="4023360"/>
          </a:xfrm>
        </p:spPr>
        <p:txBody>
          <a:bodyPr>
            <a:normAutofit/>
          </a:bodyPr>
          <a:lstStyle/>
          <a:p>
            <a:r>
              <a:rPr lang="en-US" sz="2400" dirty="0">
                <a:latin typeface="Times New Roman" panose="02020603050405020304" pitchFamily="18" charset="0"/>
                <a:cs typeface="Times New Roman" panose="02020603050405020304" pitchFamily="18" charset="0"/>
              </a:rPr>
              <a:t>Plasma is simply an ionized or electrically charged gas, and is often described as the fourth state of matter, i.e. when energy is added to a solid (first state) it becomes a liquid (second state); with more added energy it becomes a gas (third state) and when further energy is added it eventually disassociates to become a plasma. </a:t>
            </a:r>
          </a:p>
        </p:txBody>
      </p:sp>
      <p:sp>
        <p:nvSpPr>
          <p:cNvPr id="4" name="Slide Number Placeholder 3"/>
          <p:cNvSpPr>
            <a:spLocks noGrp="1"/>
          </p:cNvSpPr>
          <p:nvPr>
            <p:ph type="sldNum" sz="quarter" idx="12"/>
          </p:nvPr>
        </p:nvSpPr>
        <p:spPr/>
        <p:txBody>
          <a:bodyPr/>
          <a:lstStyle/>
          <a:p>
            <a:fld id="{FC7DABFA-3049-44EC-8EA7-0509F86B5FC2}" type="slidenum">
              <a:rPr lang="en-US" smtClean="0"/>
              <a:t>2</a:t>
            </a:fld>
            <a:endParaRPr lang="en-US"/>
          </a:p>
        </p:txBody>
      </p:sp>
      <p:pic>
        <p:nvPicPr>
          <p:cNvPr id="5" name="Picture 4"/>
          <p:cNvPicPr>
            <a:picLocks noChangeAspect="1"/>
          </p:cNvPicPr>
          <p:nvPr/>
        </p:nvPicPr>
        <p:blipFill>
          <a:blip r:embed="rId2"/>
          <a:stretch>
            <a:fillRect/>
          </a:stretch>
        </p:blipFill>
        <p:spPr>
          <a:xfrm>
            <a:off x="1325880" y="3188117"/>
            <a:ext cx="9753600" cy="3162300"/>
          </a:xfrm>
          <a:prstGeom prst="rect">
            <a:avLst/>
          </a:prstGeom>
        </p:spPr>
      </p:pic>
      <p:sp>
        <p:nvSpPr>
          <p:cNvPr id="6" name="Rectangle 5"/>
          <p:cNvSpPr/>
          <p:nvPr/>
        </p:nvSpPr>
        <p:spPr>
          <a:xfrm>
            <a:off x="3466360" y="6455578"/>
            <a:ext cx="5320239" cy="369332"/>
          </a:xfrm>
          <a:prstGeom prst="rect">
            <a:avLst/>
          </a:prstGeom>
        </p:spPr>
        <p:txBody>
          <a:bodyPr wrap="none">
            <a:spAutoFit/>
          </a:bodyPr>
          <a:lstStyle/>
          <a:p>
            <a:r>
              <a:rPr lang="en-US" dirty="0">
                <a:hlinkClick r:id="rId3"/>
              </a:rPr>
              <a:t>https://tetronics.com/our-technology/what-is-plasma/</a:t>
            </a:r>
            <a:endParaRPr lang="en-US" dirty="0"/>
          </a:p>
        </p:txBody>
      </p:sp>
      <p:sp>
        <p:nvSpPr>
          <p:cNvPr id="7" name="TextBox 6">
            <a:extLst>
              <a:ext uri="{FF2B5EF4-FFF2-40B4-BE49-F238E27FC236}">
                <a16:creationId xmlns:a16="http://schemas.microsoft.com/office/drawing/2014/main" id="{974E681D-7F73-4318-B5F2-A7849DFBF73C}"/>
              </a:ext>
            </a:extLst>
          </p:cNvPr>
          <p:cNvSpPr txBox="1"/>
          <p:nvPr/>
        </p:nvSpPr>
        <p:spPr>
          <a:xfrm>
            <a:off x="10385367" y="3913906"/>
            <a:ext cx="1312025" cy="369332"/>
          </a:xfrm>
          <a:prstGeom prst="rect">
            <a:avLst/>
          </a:prstGeom>
          <a:solidFill>
            <a:srgbClr val="FFFF00"/>
          </a:solidFill>
        </p:spPr>
        <p:txBody>
          <a:bodyPr wrap="square" rtlCol="0">
            <a:spAutoFit/>
          </a:bodyPr>
          <a:lstStyle/>
          <a:p>
            <a:r>
              <a:rPr lang="en-US" b="1" dirty="0">
                <a:latin typeface="Times New Roman" panose="02020603050405020304" pitchFamily="18" charset="0"/>
                <a:cs typeface="Times New Roman" panose="02020603050405020304" pitchFamily="18" charset="0"/>
              </a:rPr>
              <a:t>Positive ion</a:t>
            </a:r>
          </a:p>
        </p:txBody>
      </p:sp>
      <p:sp>
        <p:nvSpPr>
          <p:cNvPr id="8" name="TextBox 7">
            <a:extLst>
              <a:ext uri="{FF2B5EF4-FFF2-40B4-BE49-F238E27FC236}">
                <a16:creationId xmlns:a16="http://schemas.microsoft.com/office/drawing/2014/main" id="{1D3735DD-644E-422B-AD27-E7F940C97DEC}"/>
              </a:ext>
            </a:extLst>
          </p:cNvPr>
          <p:cNvSpPr txBox="1"/>
          <p:nvPr/>
        </p:nvSpPr>
        <p:spPr>
          <a:xfrm>
            <a:off x="10327118" y="4837313"/>
            <a:ext cx="1078003" cy="369332"/>
          </a:xfrm>
          <a:prstGeom prst="rect">
            <a:avLst/>
          </a:prstGeom>
          <a:solidFill>
            <a:srgbClr val="FFFF00"/>
          </a:solidFill>
        </p:spPr>
        <p:txBody>
          <a:bodyPr wrap="square" rtlCol="0">
            <a:spAutoFit/>
          </a:bodyPr>
          <a:lstStyle/>
          <a:p>
            <a:r>
              <a:rPr lang="en-US" b="1" dirty="0">
                <a:latin typeface="Times New Roman" panose="02020603050405020304" pitchFamily="18" charset="0"/>
                <a:cs typeface="Times New Roman" panose="02020603050405020304" pitchFamily="18" charset="0"/>
              </a:rPr>
              <a:t>electron</a:t>
            </a:r>
          </a:p>
        </p:txBody>
      </p:sp>
    </p:spTree>
    <p:extLst>
      <p:ext uri="{BB962C8B-B14F-4D97-AF65-F5344CB8AC3E}">
        <p14:creationId xmlns:p14="http://schemas.microsoft.com/office/powerpoint/2010/main" val="1051121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Derivation of lightly damping displacement x</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C7DABFA-3049-44EC-8EA7-0509F86B5FC2}" type="slidenum">
              <a:rPr lang="en-US" smtClean="0"/>
              <a:t>20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38820199"/>
              </p:ext>
            </p:extLst>
          </p:nvPr>
        </p:nvGraphicFramePr>
        <p:xfrm>
          <a:off x="1506537" y="1965325"/>
          <a:ext cx="9705946" cy="3903769"/>
        </p:xfrm>
        <a:graphic>
          <a:graphicData uri="http://schemas.openxmlformats.org/presentationml/2006/ole">
            <mc:AlternateContent xmlns:mc="http://schemas.openxmlformats.org/markup-compatibility/2006">
              <mc:Choice xmlns:v="urn:schemas-microsoft-com:vml" Requires="v">
                <p:oleObj spid="_x0000_s22588" name="Equation" r:id="rId3" imgW="4609800" imgH="1854000" progId="Equation.DSMT4">
                  <p:embed/>
                </p:oleObj>
              </mc:Choice>
              <mc:Fallback>
                <p:oleObj name="Equation" r:id="rId3" imgW="4609800" imgH="1854000" progId="Equation.DSMT4">
                  <p:embed/>
                  <p:pic>
                    <p:nvPicPr>
                      <p:cNvPr id="0" name=""/>
                      <p:cNvPicPr/>
                      <p:nvPr/>
                    </p:nvPicPr>
                    <p:blipFill>
                      <a:blip r:embed="rId4"/>
                      <a:stretch>
                        <a:fillRect/>
                      </a:stretch>
                    </p:blipFill>
                    <p:spPr>
                      <a:xfrm>
                        <a:off x="1506537" y="1965325"/>
                        <a:ext cx="9705946" cy="3903769"/>
                      </a:xfrm>
                      <a:prstGeom prst="rect">
                        <a:avLst/>
                      </a:prstGeom>
                    </p:spPr>
                  </p:pic>
                </p:oleObj>
              </mc:Fallback>
            </mc:AlternateContent>
          </a:graphicData>
        </a:graphic>
      </p:graphicFrame>
    </p:spTree>
    <p:extLst>
      <p:ext uri="{BB962C8B-B14F-4D97-AF65-F5344CB8AC3E}">
        <p14:creationId xmlns:p14="http://schemas.microsoft.com/office/powerpoint/2010/main" val="4021562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Differences between the undamped oscillation and underdamped oscillation</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Recall, the undamped oscillatory displacement :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underdamped oscillatory displacement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are two difference : (1) the presence of the real exponential factor leading to a gradual death of oscillations and (2) the underdamped oscillator’s angular frequency.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underdamped oscillator vibrates a little more slowly than does the undamped oscillator.</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period of underdamped oscillator is given by  </a:t>
            </a:r>
          </a:p>
        </p:txBody>
      </p:sp>
      <p:sp>
        <p:nvSpPr>
          <p:cNvPr id="4" name="Slide Number Placeholder 3"/>
          <p:cNvSpPr>
            <a:spLocks noGrp="1"/>
          </p:cNvSpPr>
          <p:nvPr>
            <p:ph type="sldNum" sz="quarter" idx="12"/>
          </p:nvPr>
        </p:nvSpPr>
        <p:spPr/>
        <p:txBody>
          <a:bodyPr/>
          <a:lstStyle/>
          <a:p>
            <a:fld id="{FC7DABFA-3049-44EC-8EA7-0509F86B5FC2}" type="slidenum">
              <a:rPr lang="en-US" smtClean="0"/>
              <a:t>21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604994881"/>
              </p:ext>
            </p:extLst>
          </p:nvPr>
        </p:nvGraphicFramePr>
        <p:xfrm>
          <a:off x="7190735" y="1845734"/>
          <a:ext cx="1958137" cy="460738"/>
        </p:xfrm>
        <a:graphic>
          <a:graphicData uri="http://schemas.openxmlformats.org/presentationml/2006/ole">
            <mc:AlternateContent xmlns:mc="http://schemas.openxmlformats.org/markup-compatibility/2006">
              <mc:Choice xmlns:v="urn:schemas-microsoft-com:vml" Requires="v">
                <p:oleObj spid="_x0000_s17677" name="Equation" r:id="rId3" imgW="1079280" imgH="253800" progId="Equation.DSMT4">
                  <p:embed/>
                </p:oleObj>
              </mc:Choice>
              <mc:Fallback>
                <p:oleObj name="Equation" r:id="rId3" imgW="1079280" imgH="253800" progId="Equation.DSMT4">
                  <p:embed/>
                  <p:pic>
                    <p:nvPicPr>
                      <p:cNvPr id="0" name=""/>
                      <p:cNvPicPr/>
                      <p:nvPr/>
                    </p:nvPicPr>
                    <p:blipFill>
                      <a:blip r:embed="rId4"/>
                      <a:stretch>
                        <a:fillRect/>
                      </a:stretch>
                    </p:blipFill>
                    <p:spPr>
                      <a:xfrm>
                        <a:off x="7190735" y="1845734"/>
                        <a:ext cx="1958137" cy="46073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5385088"/>
              </p:ext>
            </p:extLst>
          </p:nvPr>
        </p:nvGraphicFramePr>
        <p:xfrm>
          <a:off x="6741669" y="2324100"/>
          <a:ext cx="2809875" cy="506413"/>
        </p:xfrm>
        <a:graphic>
          <a:graphicData uri="http://schemas.openxmlformats.org/presentationml/2006/ole">
            <mc:AlternateContent xmlns:mc="http://schemas.openxmlformats.org/markup-compatibility/2006">
              <mc:Choice xmlns:v="urn:schemas-microsoft-com:vml" Requires="v">
                <p:oleObj spid="_x0000_s17678" name="Equation" r:id="rId5" imgW="1549080" imgH="279360" progId="Equation.DSMT4">
                  <p:embed/>
                </p:oleObj>
              </mc:Choice>
              <mc:Fallback>
                <p:oleObj name="Equation" r:id="rId5" imgW="1549080" imgH="279360" progId="Equation.DSMT4">
                  <p:embed/>
                  <p:pic>
                    <p:nvPicPr>
                      <p:cNvPr id="0" name=""/>
                      <p:cNvPicPr/>
                      <p:nvPr/>
                    </p:nvPicPr>
                    <p:blipFill>
                      <a:blip r:embed="rId6"/>
                      <a:stretch>
                        <a:fillRect/>
                      </a:stretch>
                    </p:blipFill>
                    <p:spPr>
                      <a:xfrm>
                        <a:off x="6741669" y="2324100"/>
                        <a:ext cx="2809875" cy="50641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64832451"/>
              </p:ext>
            </p:extLst>
          </p:nvPr>
        </p:nvGraphicFramePr>
        <p:xfrm>
          <a:off x="7700963" y="4740275"/>
          <a:ext cx="4176712" cy="1236663"/>
        </p:xfrm>
        <a:graphic>
          <a:graphicData uri="http://schemas.openxmlformats.org/presentationml/2006/ole">
            <mc:AlternateContent xmlns:mc="http://schemas.openxmlformats.org/markup-compatibility/2006">
              <mc:Choice xmlns:v="urn:schemas-microsoft-com:vml" Requires="v">
                <p:oleObj spid="_x0000_s17679" name="Equation" r:id="rId7" imgW="2400120" imgH="711000" progId="Equation.DSMT4">
                  <p:embed/>
                </p:oleObj>
              </mc:Choice>
              <mc:Fallback>
                <p:oleObj name="Equation" r:id="rId7" imgW="2400120" imgH="711000" progId="Equation.DSMT4">
                  <p:embed/>
                  <p:pic>
                    <p:nvPicPr>
                      <p:cNvPr id="0" name=""/>
                      <p:cNvPicPr/>
                      <p:nvPr/>
                    </p:nvPicPr>
                    <p:blipFill>
                      <a:blip r:embed="rId8"/>
                      <a:stretch>
                        <a:fillRect/>
                      </a:stretch>
                    </p:blipFill>
                    <p:spPr>
                      <a:xfrm>
                        <a:off x="7700963" y="4740275"/>
                        <a:ext cx="4176712" cy="1236663"/>
                      </a:xfrm>
                      <a:prstGeom prst="rect">
                        <a:avLst/>
                      </a:prstGeom>
                    </p:spPr>
                  </p:pic>
                </p:oleObj>
              </mc:Fallback>
            </mc:AlternateContent>
          </a:graphicData>
        </a:graphic>
      </p:graphicFrame>
    </p:spTree>
    <p:extLst>
      <p:ext uri="{BB962C8B-B14F-4D97-AF65-F5344CB8AC3E}">
        <p14:creationId xmlns:p14="http://schemas.microsoft.com/office/powerpoint/2010/main" val="3243381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Energy Consideration</a:t>
            </a:r>
          </a:p>
        </p:txBody>
      </p:sp>
      <p:sp>
        <p:nvSpPr>
          <p:cNvPr id="3" name="Content Placeholder 2"/>
          <p:cNvSpPr>
            <a:spLocks noGrp="1"/>
          </p:cNvSpPr>
          <p:nvPr>
            <p:ph idx="1"/>
          </p:nvPr>
        </p:nvSpPr>
        <p:spPr>
          <a:xfrm>
            <a:off x="1097280" y="1845733"/>
            <a:ext cx="10058400" cy="4614052"/>
          </a:xfrm>
        </p:spPr>
        <p:txBody>
          <a:bodyPr>
            <a:normAutofit lnSpcReduction="100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total energy of the damped harmonic oscillator is given by</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Differentiate the total energy with respect to t :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the equation of motion of the damped oscillation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time rate of change of total energy is found to be the product of the damping force and the velocity</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Because this always either zero (undamped) or negative (underdamped), </a:t>
            </a:r>
            <a:r>
              <a:rPr lang="en-US" sz="2400" b="1" dirty="0">
                <a:solidFill>
                  <a:srgbClr val="FF0000"/>
                </a:solidFill>
                <a:latin typeface="Times New Roman" panose="02020603050405020304" pitchFamily="18" charset="0"/>
                <a:cs typeface="Times New Roman" panose="02020603050405020304" pitchFamily="18" charset="0"/>
              </a:rPr>
              <a:t>the total energy continually decreases</a:t>
            </a:r>
            <a:r>
              <a:rPr lang="en-US" sz="24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FC7DABFA-3049-44EC-8EA7-0509F86B5FC2}" type="slidenum">
              <a:rPr lang="en-US" smtClean="0"/>
              <a:t>22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17804058"/>
              </p:ext>
            </p:extLst>
          </p:nvPr>
        </p:nvGraphicFramePr>
        <p:xfrm>
          <a:off x="9082088" y="1723408"/>
          <a:ext cx="2103378" cy="733188"/>
        </p:xfrm>
        <a:graphic>
          <a:graphicData uri="http://schemas.openxmlformats.org/presentationml/2006/ole">
            <mc:AlternateContent xmlns:mc="http://schemas.openxmlformats.org/markup-compatibility/2006">
              <mc:Choice xmlns:v="urn:schemas-microsoft-com:vml" Requires="v">
                <p:oleObj spid="_x0000_s18778" name="Equation" r:id="rId4" imgW="1130040" imgH="393480" progId="Equation.DSMT4">
                  <p:embed/>
                </p:oleObj>
              </mc:Choice>
              <mc:Fallback>
                <p:oleObj name="Equation" r:id="rId4" imgW="1130040" imgH="393480" progId="Equation.DSMT4">
                  <p:embed/>
                  <p:pic>
                    <p:nvPicPr>
                      <p:cNvPr id="0" name=""/>
                      <p:cNvPicPr/>
                      <p:nvPr/>
                    </p:nvPicPr>
                    <p:blipFill>
                      <a:blip r:embed="rId5"/>
                      <a:stretch>
                        <a:fillRect/>
                      </a:stretch>
                    </p:blipFill>
                    <p:spPr>
                      <a:xfrm>
                        <a:off x="9082088" y="1723408"/>
                        <a:ext cx="2103378" cy="73318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77405214"/>
              </p:ext>
            </p:extLst>
          </p:nvPr>
        </p:nvGraphicFramePr>
        <p:xfrm>
          <a:off x="3873500" y="2805752"/>
          <a:ext cx="3590259" cy="783609"/>
        </p:xfrm>
        <a:graphic>
          <a:graphicData uri="http://schemas.openxmlformats.org/presentationml/2006/ole">
            <mc:AlternateContent xmlns:mc="http://schemas.openxmlformats.org/markup-compatibility/2006">
              <mc:Choice xmlns:v="urn:schemas-microsoft-com:vml" Requires="v">
                <p:oleObj spid="_x0000_s18779" name="Equation" r:id="rId6" imgW="1803240" imgH="393480" progId="Equation.DSMT4">
                  <p:embed/>
                </p:oleObj>
              </mc:Choice>
              <mc:Fallback>
                <p:oleObj name="Equation" r:id="rId6" imgW="1803240" imgH="393480" progId="Equation.DSMT4">
                  <p:embed/>
                  <p:pic>
                    <p:nvPicPr>
                      <p:cNvPr id="0" name=""/>
                      <p:cNvPicPr/>
                      <p:nvPr/>
                    </p:nvPicPr>
                    <p:blipFill>
                      <a:blip r:embed="rId7"/>
                      <a:stretch>
                        <a:fillRect/>
                      </a:stretch>
                    </p:blipFill>
                    <p:spPr>
                      <a:xfrm>
                        <a:off x="3873500" y="2805752"/>
                        <a:ext cx="3590259" cy="78360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42391616"/>
              </p:ext>
            </p:extLst>
          </p:nvPr>
        </p:nvGraphicFramePr>
        <p:xfrm>
          <a:off x="8395819" y="3661757"/>
          <a:ext cx="2372265" cy="425792"/>
        </p:xfrm>
        <a:graphic>
          <a:graphicData uri="http://schemas.openxmlformats.org/presentationml/2006/ole">
            <mc:AlternateContent xmlns:mc="http://schemas.openxmlformats.org/markup-compatibility/2006">
              <mc:Choice xmlns:v="urn:schemas-microsoft-com:vml" Requires="v">
                <p:oleObj spid="_x0000_s18780" name="Equation" r:id="rId8" imgW="990360" imgH="177480" progId="Equation.DSMT4">
                  <p:embed/>
                </p:oleObj>
              </mc:Choice>
              <mc:Fallback>
                <p:oleObj name="Equation" r:id="rId8" imgW="990360" imgH="177480" progId="Equation.DSMT4">
                  <p:embed/>
                  <p:pic>
                    <p:nvPicPr>
                      <p:cNvPr id="0" name=""/>
                      <p:cNvPicPr/>
                      <p:nvPr/>
                    </p:nvPicPr>
                    <p:blipFill>
                      <a:blip r:embed="rId9"/>
                      <a:stretch>
                        <a:fillRect/>
                      </a:stretch>
                    </p:blipFill>
                    <p:spPr>
                      <a:xfrm>
                        <a:off x="8395819" y="3661757"/>
                        <a:ext cx="2372265" cy="42579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49870345"/>
              </p:ext>
            </p:extLst>
          </p:nvPr>
        </p:nvGraphicFramePr>
        <p:xfrm>
          <a:off x="4324350" y="4633913"/>
          <a:ext cx="2633663" cy="728662"/>
        </p:xfrm>
        <a:graphic>
          <a:graphicData uri="http://schemas.openxmlformats.org/presentationml/2006/ole">
            <mc:AlternateContent xmlns:mc="http://schemas.openxmlformats.org/markup-compatibility/2006">
              <mc:Choice xmlns:v="urn:schemas-microsoft-com:vml" Requires="v">
                <p:oleObj spid="_x0000_s18781" name="Equation" r:id="rId10" imgW="1422360" imgH="393480" progId="Equation.DSMT4">
                  <p:embed/>
                </p:oleObj>
              </mc:Choice>
              <mc:Fallback>
                <p:oleObj name="Equation" r:id="rId10" imgW="1422360" imgH="393480" progId="Equation.DSMT4">
                  <p:embed/>
                  <p:pic>
                    <p:nvPicPr>
                      <p:cNvPr id="0" name=""/>
                      <p:cNvPicPr/>
                      <p:nvPr/>
                    </p:nvPicPr>
                    <p:blipFill>
                      <a:blip r:embed="rId11"/>
                      <a:stretch>
                        <a:fillRect/>
                      </a:stretch>
                    </p:blipFill>
                    <p:spPr>
                      <a:xfrm>
                        <a:off x="4324350" y="4633913"/>
                        <a:ext cx="2633663" cy="728662"/>
                      </a:xfrm>
                      <a:prstGeom prst="rect">
                        <a:avLst/>
                      </a:prstGeom>
                    </p:spPr>
                  </p:pic>
                </p:oleObj>
              </mc:Fallback>
            </mc:AlternateContent>
          </a:graphicData>
        </a:graphic>
      </p:graphicFrame>
    </p:spTree>
    <p:extLst>
      <p:ext uri="{BB962C8B-B14F-4D97-AF65-F5344CB8AC3E}">
        <p14:creationId xmlns:p14="http://schemas.microsoft.com/office/powerpoint/2010/main" val="712354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Damping ratio</a:t>
            </a:r>
          </a:p>
        </p:txBody>
      </p:sp>
      <p:sp>
        <p:nvSpPr>
          <p:cNvPr id="3" name="Content Placeholder 2"/>
          <p:cNvSpPr>
            <a:spLocks noGrp="1"/>
          </p:cNvSpPr>
          <p:nvPr>
            <p:ph idx="1"/>
          </p:nvPr>
        </p:nvSpPr>
        <p:spPr>
          <a:xfrm>
            <a:off x="337625" y="1845734"/>
            <a:ext cx="10818055"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Damping Ratio (</a:t>
            </a:r>
            <a:r>
              <a:rPr lang="en-US" sz="2400" dirty="0">
                <a:latin typeface="Times New Roman" panose="02020603050405020304" pitchFamily="18" charset="0"/>
                <a:cs typeface="Times New Roman" panose="02020603050405020304" pitchFamily="18" charset="0"/>
                <a:sym typeface="Symbol" panose="05050102010706020507" pitchFamily="18" charset="2"/>
              </a:rPr>
              <a:t> = zeta</a:t>
            </a:r>
            <a:r>
              <a:rPr lang="en-US" sz="2400" dirty="0">
                <a:latin typeface="Times New Roman" panose="02020603050405020304" pitchFamily="18" charset="0"/>
                <a:cs typeface="Times New Roman" panose="02020603050405020304" pitchFamily="18" charset="0"/>
              </a:rPr>
              <a:t>) is dimensionless parameter which describes how an oscillating or vibrating body comes to rest.</a:t>
            </a:r>
          </a:p>
        </p:txBody>
      </p:sp>
      <p:sp>
        <p:nvSpPr>
          <p:cNvPr id="4" name="Slide Number Placeholder 3"/>
          <p:cNvSpPr>
            <a:spLocks noGrp="1"/>
          </p:cNvSpPr>
          <p:nvPr>
            <p:ph type="sldNum" sz="quarter" idx="12"/>
          </p:nvPr>
        </p:nvSpPr>
        <p:spPr/>
        <p:txBody>
          <a:bodyPr/>
          <a:lstStyle/>
          <a:p>
            <a:fld id="{FC7DABFA-3049-44EC-8EA7-0509F86B5FC2}" type="slidenum">
              <a:rPr lang="en-US" smtClean="0"/>
              <a:t>23</a:t>
            </a:fld>
            <a:endParaRPr lang="en-US"/>
          </a:p>
        </p:txBody>
      </p:sp>
      <p:pic>
        <p:nvPicPr>
          <p:cNvPr id="5" name="Picture 4"/>
          <p:cNvPicPr>
            <a:picLocks noChangeAspect="1"/>
          </p:cNvPicPr>
          <p:nvPr/>
        </p:nvPicPr>
        <p:blipFill>
          <a:blip r:embed="rId3"/>
          <a:stretch>
            <a:fillRect/>
          </a:stretch>
        </p:blipFill>
        <p:spPr>
          <a:xfrm>
            <a:off x="6335705" y="276218"/>
            <a:ext cx="4220765" cy="1225884"/>
          </a:xfrm>
          <a:prstGeom prst="rect">
            <a:avLst/>
          </a:prstGeom>
        </p:spPr>
      </p:pic>
      <p:pic>
        <p:nvPicPr>
          <p:cNvPr id="6" name="Picture 5"/>
          <p:cNvPicPr>
            <a:picLocks noChangeAspect="1"/>
          </p:cNvPicPr>
          <p:nvPr/>
        </p:nvPicPr>
        <p:blipFill>
          <a:blip r:embed="rId4"/>
          <a:stretch>
            <a:fillRect/>
          </a:stretch>
        </p:blipFill>
        <p:spPr>
          <a:xfrm>
            <a:off x="337625" y="2849953"/>
            <a:ext cx="4467879" cy="3127515"/>
          </a:xfrm>
          <a:prstGeom prst="rect">
            <a:avLst/>
          </a:prstGeom>
        </p:spPr>
      </p:pic>
      <p:pic>
        <p:nvPicPr>
          <p:cNvPr id="7" name="Picture 6"/>
          <p:cNvPicPr>
            <a:picLocks noChangeAspect="1"/>
          </p:cNvPicPr>
          <p:nvPr/>
        </p:nvPicPr>
        <p:blipFill>
          <a:blip r:embed="rId5"/>
          <a:stretch>
            <a:fillRect/>
          </a:stretch>
        </p:blipFill>
        <p:spPr>
          <a:xfrm>
            <a:off x="6349510" y="2532999"/>
            <a:ext cx="4466975" cy="3336095"/>
          </a:xfrm>
          <a:prstGeom prst="rect">
            <a:avLst/>
          </a:prstGeom>
        </p:spPr>
      </p:pic>
      <p:sp>
        <p:nvSpPr>
          <p:cNvPr id="8" name="Rectangle 7"/>
          <p:cNvSpPr/>
          <p:nvPr/>
        </p:nvSpPr>
        <p:spPr>
          <a:xfrm>
            <a:off x="4575326" y="6371693"/>
            <a:ext cx="4673202" cy="369332"/>
          </a:xfrm>
          <a:prstGeom prst="rect">
            <a:avLst/>
          </a:prstGeom>
        </p:spPr>
        <p:txBody>
          <a:bodyPr wrap="none">
            <a:spAutoFit/>
          </a:bodyPr>
          <a:lstStyle/>
          <a:p>
            <a:r>
              <a:rPr lang="en-US" dirty="0"/>
              <a:t>https://www.quora.com/What-is-damping-ratio</a:t>
            </a:r>
          </a:p>
        </p:txBody>
      </p:sp>
    </p:spTree>
    <p:extLst>
      <p:ext uri="{BB962C8B-B14F-4D97-AF65-F5344CB8AC3E}">
        <p14:creationId xmlns:p14="http://schemas.microsoft.com/office/powerpoint/2010/main" val="975217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4" y="0"/>
            <a:ext cx="11058525" cy="1450757"/>
          </a:xfrm>
        </p:spPr>
        <p:txBody>
          <a:bodyPr/>
          <a:lstStyle/>
          <a:p>
            <a:pPr algn="ctr"/>
            <a:r>
              <a:rPr lang="en-US" b="1" dirty="0">
                <a:latin typeface="Times New Roman" panose="02020603050405020304" pitchFamily="18" charset="0"/>
                <a:cs typeface="Times New Roman" panose="02020603050405020304" pitchFamily="18" charset="0"/>
              </a:rPr>
              <a:t>What is  the damping ratio </a:t>
            </a:r>
            <a:r>
              <a:rPr lang="en-US" b="1" dirty="0">
                <a:latin typeface="Times New Roman" panose="02020603050405020304" pitchFamily="18" charset="0"/>
                <a:cs typeface="Times New Roman" panose="02020603050405020304" pitchFamily="18" charset="0"/>
                <a:sym typeface="Symbol" panose="05050102010706020507" pitchFamily="18" charset="2"/>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49" y="1845734"/>
            <a:ext cx="11301413" cy="4212166"/>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damping ratio gives the level of damping in a system relative to critical damping.</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The damping ratio can be defined as </a:t>
            </a:r>
            <a:r>
              <a:rPr lang="en-US" sz="2400" b="1" i="1" dirty="0">
                <a:solidFill>
                  <a:srgbClr val="FF0000"/>
                </a:solidFill>
                <a:latin typeface="Times New Roman" panose="02020603050405020304" pitchFamily="18" charset="0"/>
                <a:cs typeface="Times New Roman" panose="02020603050405020304" pitchFamily="18" charset="0"/>
              </a:rPr>
              <a:t>the ratio of the damping coefficient in the system's differential equation to the critical damping coefficient</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Example 1 : A spring-mass damper system has mass of 100 kg, stiffness of 3000 N/m and damping coefficient of 300 kg/s. Calculate the undamped natural frequency, the damping ratio and the damped natural frequency. Does the system oscillate?</a:t>
            </a:r>
          </a:p>
        </p:txBody>
      </p:sp>
      <p:sp>
        <p:nvSpPr>
          <p:cNvPr id="4" name="Slide Number Placeholder 3"/>
          <p:cNvSpPr>
            <a:spLocks noGrp="1"/>
          </p:cNvSpPr>
          <p:nvPr>
            <p:ph type="sldNum" sz="quarter" idx="12"/>
          </p:nvPr>
        </p:nvSpPr>
        <p:spPr/>
        <p:txBody>
          <a:bodyPr/>
          <a:lstStyle/>
          <a:p>
            <a:fld id="{FC7DABFA-3049-44EC-8EA7-0509F86B5FC2}" type="slidenum">
              <a:rPr lang="en-US" smtClean="0"/>
              <a:t>24</a:t>
            </a:fld>
            <a:endParaRPr lang="en-US"/>
          </a:p>
        </p:txBody>
      </p:sp>
      <p:pic>
        <p:nvPicPr>
          <p:cNvPr id="5" name="Picture 4"/>
          <p:cNvPicPr>
            <a:picLocks noChangeAspect="1"/>
          </p:cNvPicPr>
          <p:nvPr/>
        </p:nvPicPr>
        <p:blipFill>
          <a:blip r:embed="rId2"/>
          <a:stretch>
            <a:fillRect/>
          </a:stretch>
        </p:blipFill>
        <p:spPr>
          <a:xfrm>
            <a:off x="3790353" y="3244472"/>
            <a:ext cx="4220765" cy="1225884"/>
          </a:xfrm>
          <a:prstGeom prst="rect">
            <a:avLst/>
          </a:prstGeom>
        </p:spPr>
      </p:pic>
    </p:spTree>
    <p:extLst>
      <p:ext uri="{BB962C8B-B14F-4D97-AF65-F5344CB8AC3E}">
        <p14:creationId xmlns:p14="http://schemas.microsoft.com/office/powerpoint/2010/main" val="2638878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C7DABFA-3049-44EC-8EA7-0509F86B5FC2}" type="slidenum">
              <a:rPr lang="en-US" smtClean="0"/>
              <a:t>25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02559444"/>
              </p:ext>
            </p:extLst>
          </p:nvPr>
        </p:nvGraphicFramePr>
        <p:xfrm>
          <a:off x="3808630" y="414704"/>
          <a:ext cx="7825351" cy="5626069"/>
        </p:xfrm>
        <a:graphic>
          <a:graphicData uri="http://schemas.openxmlformats.org/presentationml/2006/ole">
            <mc:AlternateContent xmlns:mc="http://schemas.openxmlformats.org/markup-compatibility/2006">
              <mc:Choice xmlns:v="urn:schemas-microsoft-com:vml" Requires="v">
                <p:oleObj spid="_x0000_s24618" name="Equation" r:id="rId3" imgW="3886200" imgH="2793960" progId="Equation.DSMT4">
                  <p:embed/>
                </p:oleObj>
              </mc:Choice>
              <mc:Fallback>
                <p:oleObj name="Equation" r:id="rId3" imgW="3886200" imgH="2793960" progId="Equation.DSMT4">
                  <p:embed/>
                  <p:pic>
                    <p:nvPicPr>
                      <p:cNvPr id="0" name=""/>
                      <p:cNvPicPr/>
                      <p:nvPr/>
                    </p:nvPicPr>
                    <p:blipFill>
                      <a:blip r:embed="rId4"/>
                      <a:stretch>
                        <a:fillRect/>
                      </a:stretch>
                    </p:blipFill>
                    <p:spPr>
                      <a:xfrm>
                        <a:off x="3808630" y="414704"/>
                        <a:ext cx="7825351" cy="5626069"/>
                      </a:xfrm>
                      <a:prstGeom prst="rect">
                        <a:avLst/>
                      </a:prstGeom>
                      <a:solidFill>
                        <a:schemeClr val="bg1"/>
                      </a:solidFill>
                    </p:spPr>
                  </p:pic>
                </p:oleObj>
              </mc:Fallback>
            </mc:AlternateContent>
          </a:graphicData>
        </a:graphic>
      </p:graphicFrame>
      <p:sp>
        <p:nvSpPr>
          <p:cNvPr id="6" name="Rectangle 5"/>
          <p:cNvSpPr/>
          <p:nvPr/>
        </p:nvSpPr>
        <p:spPr>
          <a:xfrm>
            <a:off x="3601329" y="286603"/>
            <a:ext cx="8426548" cy="600165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51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Values for describing the damping of an oscillator</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Three different values are used to describe the behavior of a damped oscillator.</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They are composed of  (1) </a:t>
            </a:r>
            <a:r>
              <a:rPr lang="en-US" sz="2800" b="1" dirty="0">
                <a:latin typeface="Times New Roman" panose="02020603050405020304" pitchFamily="18" charset="0"/>
                <a:cs typeface="Times New Roman" panose="02020603050405020304" pitchFamily="18" charset="0"/>
              </a:rPr>
              <a:t>Logarithmic decrement</a:t>
            </a:r>
            <a:r>
              <a:rPr lang="en-US" sz="2800" dirty="0">
                <a:latin typeface="Times New Roman" panose="02020603050405020304" pitchFamily="18" charset="0"/>
                <a:cs typeface="Times New Roman" panose="02020603050405020304" pitchFamily="18" charset="0"/>
              </a:rPr>
              <a:t>, (2) </a:t>
            </a:r>
            <a:r>
              <a:rPr lang="en-US" sz="2800" b="1" dirty="0">
                <a:latin typeface="Times New Roman" panose="02020603050405020304" pitchFamily="18" charset="0"/>
                <a:cs typeface="Times New Roman" panose="02020603050405020304" pitchFamily="18" charset="0"/>
              </a:rPr>
              <a:t>Relaxation time </a:t>
            </a:r>
            <a:r>
              <a:rPr lang="en-US" sz="2800" dirty="0">
                <a:latin typeface="Times New Roman" panose="02020603050405020304" pitchFamily="18" charset="0"/>
                <a:cs typeface="Times New Roman" panose="02020603050405020304" pitchFamily="18" charset="0"/>
              </a:rPr>
              <a:t>and (3) </a:t>
            </a:r>
            <a:r>
              <a:rPr lang="en-US" sz="2800" b="1" dirty="0">
                <a:latin typeface="Times New Roman" panose="02020603050405020304" pitchFamily="18" charset="0"/>
                <a:cs typeface="Times New Roman" panose="02020603050405020304" pitchFamily="18" charset="0"/>
              </a:rPr>
              <a:t>Quality Factor or Q-Value</a:t>
            </a:r>
            <a:r>
              <a:rPr lang="en-US" sz="28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Recall from the solution of a damped oscillation, the exponential decay factor </a:t>
            </a:r>
            <a:r>
              <a:rPr lang="en-US" sz="2800" b="1" dirty="0">
                <a:solidFill>
                  <a:srgbClr val="FF0000"/>
                </a:solidFill>
                <a:latin typeface="Times New Roman" panose="02020603050405020304" pitchFamily="18" charset="0"/>
                <a:cs typeface="Times New Roman" panose="02020603050405020304" pitchFamily="18" charset="0"/>
              </a:rPr>
              <a:t>exp(-rt/2m) </a:t>
            </a:r>
            <a:r>
              <a:rPr lang="en-US" sz="2800" dirty="0">
                <a:latin typeface="Times New Roman" panose="02020603050405020304" pitchFamily="18" charset="0"/>
                <a:cs typeface="Times New Roman" panose="02020603050405020304" pitchFamily="18" charset="0"/>
              </a:rPr>
              <a:t>expresses the rates at which the amplitude and energy is reduced.</a:t>
            </a:r>
          </a:p>
        </p:txBody>
      </p:sp>
      <p:sp>
        <p:nvSpPr>
          <p:cNvPr id="4" name="Slide Number Placeholder 3"/>
          <p:cNvSpPr>
            <a:spLocks noGrp="1"/>
          </p:cNvSpPr>
          <p:nvPr>
            <p:ph type="sldNum" sz="quarter" idx="12"/>
          </p:nvPr>
        </p:nvSpPr>
        <p:spPr/>
        <p:txBody>
          <a:bodyPr/>
          <a:lstStyle/>
          <a:p>
            <a:fld id="{FC7DABFA-3049-44EC-8EA7-0509F86B5FC2}" type="slidenum">
              <a:rPr lang="en-US" smtClean="0"/>
              <a:t>26</a:t>
            </a:fld>
            <a:endParaRPr lang="en-US"/>
          </a:p>
        </p:txBody>
      </p:sp>
    </p:spTree>
    <p:extLst>
      <p:ext uri="{BB962C8B-B14F-4D97-AF65-F5344CB8AC3E}">
        <p14:creationId xmlns:p14="http://schemas.microsoft.com/office/powerpoint/2010/main" val="280107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Logarithmic decrement (1)</a:t>
            </a:r>
          </a:p>
        </p:txBody>
      </p:sp>
      <p:sp>
        <p:nvSpPr>
          <p:cNvPr id="3" name="Content Placeholder 2"/>
          <p:cNvSpPr>
            <a:spLocks noGrp="1"/>
          </p:cNvSpPr>
          <p:nvPr>
            <p:ph idx="1"/>
          </p:nvPr>
        </p:nvSpPr>
        <p:spPr>
          <a:xfrm>
            <a:off x="257175" y="1845734"/>
            <a:ext cx="11752855" cy="402336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This value represents the rate at which the amplitude decreases with time.</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Suppose the expression of the lightly damped oscillation,</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Given </a:t>
            </a:r>
            <a:r>
              <a:rPr lang="en-US" sz="2800" i="1" dirty="0">
                <a:latin typeface="Times New Roman" panose="02020603050405020304" pitchFamily="18" charset="0"/>
                <a:cs typeface="Times New Roman" panose="02020603050405020304" pitchFamily="18" charset="0"/>
                <a:sym typeface="Symbol" panose="05050102010706020507" pitchFamily="18" charset="2"/>
              </a:rPr>
              <a:t></a:t>
            </a:r>
            <a:r>
              <a:rPr lang="en-US" sz="2800" dirty="0">
                <a:latin typeface="Times New Roman" panose="02020603050405020304" pitchFamily="18" charset="0"/>
                <a:cs typeface="Times New Roman" panose="02020603050405020304" pitchFamily="18" charset="0"/>
                <a:sym typeface="Symbol" panose="05050102010706020507" pitchFamily="18" charset="2"/>
              </a:rPr>
              <a:t> = /2   and at </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0, </a:t>
            </a:r>
            <a:r>
              <a:rPr lang="en-US" sz="2800" i="1" dirty="0">
                <a:latin typeface="Times New Roman" panose="02020603050405020304" pitchFamily="18" charset="0"/>
                <a:cs typeface="Times New Roman" panose="02020603050405020304" pitchFamily="18" charset="0"/>
                <a:sym typeface="Symbol" panose="05050102010706020507" pitchFamily="18" charset="2"/>
              </a:rPr>
              <a:t>x </a:t>
            </a:r>
            <a:r>
              <a:rPr lang="en-US" sz="2800" dirty="0">
                <a:latin typeface="Times New Roman" panose="02020603050405020304" pitchFamily="18" charset="0"/>
                <a:cs typeface="Times New Roman" panose="02020603050405020304" pitchFamily="18" charset="0"/>
                <a:sym typeface="Symbol" panose="05050102010706020507" pitchFamily="18" charset="2"/>
              </a:rPr>
              <a:t>= </a:t>
            </a:r>
            <a:r>
              <a:rPr lang="en-US" sz="2800" i="1" dirty="0">
                <a:latin typeface="Times New Roman" panose="02020603050405020304" pitchFamily="18" charset="0"/>
                <a:cs typeface="Times New Roman" panose="02020603050405020304" pitchFamily="18" charset="0"/>
                <a:sym typeface="Symbol" panose="05050102010706020507" pitchFamily="18" charset="2"/>
              </a:rPr>
              <a:t>A</a:t>
            </a:r>
            <a:r>
              <a:rPr lang="en-US" sz="28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The lightly damped can be described by</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behavior is shown as -------------&gt;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27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247054316"/>
              </p:ext>
            </p:extLst>
          </p:nvPr>
        </p:nvGraphicFramePr>
        <p:xfrm>
          <a:off x="8777287" y="2328051"/>
          <a:ext cx="3125207" cy="563562"/>
        </p:xfrm>
        <a:graphic>
          <a:graphicData uri="http://schemas.openxmlformats.org/presentationml/2006/ole">
            <mc:AlternateContent xmlns:mc="http://schemas.openxmlformats.org/markup-compatibility/2006">
              <mc:Choice xmlns:v="urn:schemas-microsoft-com:vml" Requires="v">
                <p:oleObj spid="_x0000_s10523" name="Equation" r:id="rId4" imgW="1549080" imgH="279360" progId="Equation.DSMT4">
                  <p:embed/>
                </p:oleObj>
              </mc:Choice>
              <mc:Fallback>
                <p:oleObj name="Equation" r:id="rId4" imgW="1549080" imgH="279360" progId="Equation.DSMT4">
                  <p:embed/>
                  <p:pic>
                    <p:nvPicPr>
                      <p:cNvPr id="0" name=""/>
                      <p:cNvPicPr/>
                      <p:nvPr/>
                    </p:nvPicPr>
                    <p:blipFill>
                      <a:blip r:embed="rId5"/>
                      <a:stretch>
                        <a:fillRect/>
                      </a:stretch>
                    </p:blipFill>
                    <p:spPr>
                      <a:xfrm>
                        <a:off x="8777287" y="2328051"/>
                        <a:ext cx="3125207" cy="56356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8328993"/>
              </p:ext>
            </p:extLst>
          </p:nvPr>
        </p:nvGraphicFramePr>
        <p:xfrm>
          <a:off x="1311275" y="4135437"/>
          <a:ext cx="2817813" cy="563563"/>
        </p:xfrm>
        <a:graphic>
          <a:graphicData uri="http://schemas.openxmlformats.org/presentationml/2006/ole">
            <mc:AlternateContent xmlns:mc="http://schemas.openxmlformats.org/markup-compatibility/2006">
              <mc:Choice xmlns:v="urn:schemas-microsoft-com:vml" Requires="v">
                <p:oleObj spid="_x0000_s10524" name="Equation" r:id="rId6" imgW="1396800" imgH="279360" progId="Equation.DSMT4">
                  <p:embed/>
                </p:oleObj>
              </mc:Choice>
              <mc:Fallback>
                <p:oleObj name="Equation" r:id="rId6" imgW="1396800" imgH="279360" progId="Equation.DSMT4">
                  <p:embed/>
                  <p:pic>
                    <p:nvPicPr>
                      <p:cNvPr id="0" name=""/>
                      <p:cNvPicPr/>
                      <p:nvPr/>
                    </p:nvPicPr>
                    <p:blipFill>
                      <a:blip r:embed="rId7"/>
                      <a:stretch>
                        <a:fillRect/>
                      </a:stretch>
                    </p:blipFill>
                    <p:spPr>
                      <a:xfrm>
                        <a:off x="1311275" y="4135437"/>
                        <a:ext cx="2817813" cy="563563"/>
                      </a:xfrm>
                      <a:prstGeom prst="rect">
                        <a:avLst/>
                      </a:prstGeom>
                    </p:spPr>
                  </p:pic>
                </p:oleObj>
              </mc:Fallback>
            </mc:AlternateContent>
          </a:graphicData>
        </a:graphic>
      </p:graphicFrame>
      <p:pic>
        <p:nvPicPr>
          <p:cNvPr id="7" name="Picture 6"/>
          <p:cNvPicPr>
            <a:picLocks noChangeAspect="1"/>
          </p:cNvPicPr>
          <p:nvPr/>
        </p:nvPicPr>
        <p:blipFill>
          <a:blip r:embed="rId8"/>
          <a:stretch>
            <a:fillRect/>
          </a:stretch>
        </p:blipFill>
        <p:spPr>
          <a:xfrm>
            <a:off x="6772275" y="2945303"/>
            <a:ext cx="5419725" cy="3912697"/>
          </a:xfrm>
          <a:prstGeom prst="rect">
            <a:avLst/>
          </a:prstGeom>
          <a:ln w="28575">
            <a:solidFill>
              <a:srgbClr val="FF0000"/>
            </a:solidFill>
          </a:ln>
        </p:spPr>
      </p:pic>
      <p:sp>
        <p:nvSpPr>
          <p:cNvPr id="10" name="Rectangle 9"/>
          <p:cNvSpPr/>
          <p:nvPr/>
        </p:nvSpPr>
        <p:spPr>
          <a:xfrm>
            <a:off x="1814513" y="4215303"/>
            <a:ext cx="2314575" cy="483697"/>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B1D8234-E02D-4873-95A8-E12C7CDEBA56}"/>
              </a:ext>
            </a:extLst>
          </p:cNvPr>
          <p:cNvSpPr txBox="1"/>
          <p:nvPr/>
        </p:nvSpPr>
        <p:spPr>
          <a:xfrm>
            <a:off x="9647207" y="3033070"/>
            <a:ext cx="2362823" cy="307777"/>
          </a:xfrm>
          <a:prstGeom prst="rect">
            <a:avLst/>
          </a:prstGeom>
          <a:solidFill>
            <a:srgbClr val="FFFF00"/>
          </a:solidFill>
        </p:spPr>
        <p:txBody>
          <a:bodyPr wrap="square" rtlCol="0">
            <a:spAutoFit/>
          </a:bodyPr>
          <a:lstStyle/>
          <a:p>
            <a:r>
              <a:rPr lang="en-US" sz="1400" b="1" dirty="0">
                <a:latin typeface="Times New Roman" panose="02020603050405020304" pitchFamily="18" charset="0"/>
                <a:cs typeface="Times New Roman" panose="02020603050405020304" pitchFamily="18" charset="0"/>
              </a:rPr>
              <a:t>Amplitude after 1</a:t>
            </a:r>
            <a:r>
              <a:rPr lang="en-US" sz="1400" b="1" baseline="30000" dirty="0">
                <a:latin typeface="Times New Roman" panose="02020603050405020304" pitchFamily="18" charset="0"/>
                <a:cs typeface="Times New Roman" panose="02020603050405020304" pitchFamily="18" charset="0"/>
              </a:rPr>
              <a:t>st</a:t>
            </a:r>
            <a:r>
              <a:rPr lang="en-US" sz="1400" b="1" dirty="0">
                <a:latin typeface="Times New Roman" panose="02020603050405020304" pitchFamily="18" charset="0"/>
                <a:cs typeface="Times New Roman" panose="02020603050405020304" pitchFamily="18" charset="0"/>
              </a:rPr>
              <a:t> period</a:t>
            </a:r>
          </a:p>
        </p:txBody>
      </p:sp>
      <p:cxnSp>
        <p:nvCxnSpPr>
          <p:cNvPr id="13" name="Straight Arrow Connector 12">
            <a:extLst>
              <a:ext uri="{FF2B5EF4-FFF2-40B4-BE49-F238E27FC236}">
                <a16:creationId xmlns:a16="http://schemas.microsoft.com/office/drawing/2014/main" id="{F09CF9CE-8D96-4AE7-8CE6-9F465D4F6236}"/>
              </a:ext>
            </a:extLst>
          </p:cNvPr>
          <p:cNvCxnSpPr>
            <a:cxnSpLocks/>
          </p:cNvCxnSpPr>
          <p:nvPr/>
        </p:nvCxnSpPr>
        <p:spPr>
          <a:xfrm flipH="1">
            <a:off x="9287838" y="3373930"/>
            <a:ext cx="1631767" cy="13250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B6F0798-EDB0-4BB1-990C-D731D13DA944}"/>
              </a:ext>
            </a:extLst>
          </p:cNvPr>
          <p:cNvSpPr txBox="1"/>
          <p:nvPr/>
        </p:nvSpPr>
        <p:spPr>
          <a:xfrm>
            <a:off x="9375058" y="6334233"/>
            <a:ext cx="2362823" cy="307777"/>
          </a:xfrm>
          <a:prstGeom prst="rect">
            <a:avLst/>
          </a:prstGeom>
          <a:solidFill>
            <a:srgbClr val="FFFF00"/>
          </a:solidFill>
        </p:spPr>
        <p:txBody>
          <a:bodyPr wrap="square" rtlCol="0">
            <a:spAutoFit/>
          </a:bodyPr>
          <a:lstStyle/>
          <a:p>
            <a:r>
              <a:rPr lang="en-US" sz="1400" b="1" dirty="0">
                <a:latin typeface="Times New Roman" panose="02020603050405020304" pitchFamily="18" charset="0"/>
                <a:cs typeface="Times New Roman" panose="02020603050405020304" pitchFamily="18" charset="0"/>
              </a:rPr>
              <a:t>Amplitude after 2</a:t>
            </a:r>
            <a:r>
              <a:rPr lang="en-US" sz="1400" b="1" baseline="30000" dirty="0">
                <a:latin typeface="Times New Roman" panose="02020603050405020304" pitchFamily="18" charset="0"/>
                <a:cs typeface="Times New Roman" panose="02020603050405020304" pitchFamily="18" charset="0"/>
              </a:rPr>
              <a:t>nd</a:t>
            </a:r>
            <a:r>
              <a:rPr lang="en-US" sz="1400" b="1" dirty="0">
                <a:latin typeface="Times New Roman" panose="02020603050405020304" pitchFamily="18" charset="0"/>
                <a:cs typeface="Times New Roman" panose="02020603050405020304" pitchFamily="18" charset="0"/>
              </a:rPr>
              <a:t> period</a:t>
            </a:r>
          </a:p>
        </p:txBody>
      </p:sp>
      <p:cxnSp>
        <p:nvCxnSpPr>
          <p:cNvPr id="17" name="Straight Arrow Connector 16">
            <a:extLst>
              <a:ext uri="{FF2B5EF4-FFF2-40B4-BE49-F238E27FC236}">
                <a16:creationId xmlns:a16="http://schemas.microsoft.com/office/drawing/2014/main" id="{84721E13-8D4A-4B55-B57D-C103950BB7B6}"/>
              </a:ext>
            </a:extLst>
          </p:cNvPr>
          <p:cNvCxnSpPr>
            <a:cxnSpLocks/>
          </p:cNvCxnSpPr>
          <p:nvPr/>
        </p:nvCxnSpPr>
        <p:spPr>
          <a:xfrm flipV="1">
            <a:off x="10469366" y="5127627"/>
            <a:ext cx="450239" cy="11618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36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05455" y="1889760"/>
            <a:ext cx="10589895"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the graph in the previous slide, the amplitude at </a:t>
            </a:r>
            <a:r>
              <a:rPr lang="en-US" sz="2400" i="1" dirty="0">
                <a:latin typeface="Times New Roman" panose="02020603050405020304" pitchFamily="18" charset="0"/>
                <a:cs typeface="Times New Roman" panose="02020603050405020304" pitchFamily="18" charset="0"/>
              </a:rPr>
              <a:t>n</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period can be written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Notice that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logarithmic decrement </a:t>
            </a:r>
          </a:p>
        </p:txBody>
      </p:sp>
      <p:sp>
        <p:nvSpPr>
          <p:cNvPr id="4" name="Slide Number Placeholder 3"/>
          <p:cNvSpPr>
            <a:spLocks noGrp="1"/>
          </p:cNvSpPr>
          <p:nvPr>
            <p:ph type="sldNum" sz="quarter" idx="12"/>
          </p:nvPr>
        </p:nvSpPr>
        <p:spPr/>
        <p:txBody>
          <a:bodyPr/>
          <a:lstStyle/>
          <a:p>
            <a:fld id="{FC7DABFA-3049-44EC-8EA7-0509F86B5FC2}" type="slidenum">
              <a:rPr lang="en-US" smtClean="0"/>
              <a:t>28</a:t>
            </a:fld>
            <a:endParaRPr lang="en-US"/>
          </a:p>
        </p:txBody>
      </p:sp>
      <p:sp>
        <p:nvSpPr>
          <p:cNvPr id="5" name="Title 1"/>
          <p:cNvSpPr txBox="1">
            <a:spLocks/>
          </p:cNvSpPr>
          <p:nvPr/>
        </p:nvSpPr>
        <p:spPr>
          <a:xfrm>
            <a:off x="1249680" y="4390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Logarithmic decrement (2)</a:t>
            </a:r>
          </a:p>
        </p:txBody>
      </p:sp>
      <p:graphicFrame>
        <p:nvGraphicFramePr>
          <p:cNvPr id="6" name="Object 5"/>
          <p:cNvGraphicFramePr>
            <a:graphicFrameLocks noChangeAspect="1"/>
          </p:cNvGraphicFramePr>
          <p:nvPr>
            <p:extLst>
              <p:ext uri="{D42A27DB-BD31-4B8C-83A1-F6EECF244321}">
                <p14:modId xmlns:p14="http://schemas.microsoft.com/office/powerpoint/2010/main" val="3503640856"/>
              </p:ext>
            </p:extLst>
          </p:nvPr>
        </p:nvGraphicFramePr>
        <p:xfrm>
          <a:off x="3925539" y="2371198"/>
          <a:ext cx="2074863" cy="536575"/>
        </p:xfrm>
        <a:graphic>
          <a:graphicData uri="http://schemas.openxmlformats.org/presentationml/2006/ole">
            <mc:AlternateContent xmlns:mc="http://schemas.openxmlformats.org/markup-compatibility/2006">
              <mc:Choice xmlns:v="urn:schemas-microsoft-com:vml" Requires="v">
                <p:oleObj spid="_x0000_s12165" name="Equation" r:id="rId4" imgW="1028520" imgH="266400" progId="Equation.DSMT4">
                  <p:embed/>
                </p:oleObj>
              </mc:Choice>
              <mc:Fallback>
                <p:oleObj name="Equation" r:id="rId4" imgW="1028520" imgH="266400" progId="Equation.DSMT4">
                  <p:embed/>
                  <p:pic>
                    <p:nvPicPr>
                      <p:cNvPr id="0" name=""/>
                      <p:cNvPicPr/>
                      <p:nvPr/>
                    </p:nvPicPr>
                    <p:blipFill>
                      <a:blip r:embed="rId5"/>
                      <a:stretch>
                        <a:fillRect/>
                      </a:stretch>
                    </p:blipFill>
                    <p:spPr>
                      <a:xfrm>
                        <a:off x="3925539" y="2371198"/>
                        <a:ext cx="2074863" cy="5365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94532348"/>
              </p:ext>
            </p:extLst>
          </p:nvPr>
        </p:nvGraphicFramePr>
        <p:xfrm>
          <a:off x="2552352" y="3340517"/>
          <a:ext cx="6610350" cy="536575"/>
        </p:xfrm>
        <a:graphic>
          <a:graphicData uri="http://schemas.openxmlformats.org/presentationml/2006/ole">
            <mc:AlternateContent xmlns:mc="http://schemas.openxmlformats.org/markup-compatibility/2006">
              <mc:Choice xmlns:v="urn:schemas-microsoft-com:vml" Requires="v">
                <p:oleObj spid="_x0000_s12166" name="Equation" r:id="rId6" imgW="3276360" imgH="266400" progId="Equation.DSMT4">
                  <p:embed/>
                </p:oleObj>
              </mc:Choice>
              <mc:Fallback>
                <p:oleObj name="Equation" r:id="rId6" imgW="3276360" imgH="266400" progId="Equation.DSMT4">
                  <p:embed/>
                  <p:pic>
                    <p:nvPicPr>
                      <p:cNvPr id="0" name=""/>
                      <p:cNvPicPr/>
                      <p:nvPr/>
                    </p:nvPicPr>
                    <p:blipFill>
                      <a:blip r:embed="rId7"/>
                      <a:stretch>
                        <a:fillRect/>
                      </a:stretch>
                    </p:blipFill>
                    <p:spPr>
                      <a:xfrm>
                        <a:off x="2552352" y="3340517"/>
                        <a:ext cx="6610350" cy="5365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99347431"/>
              </p:ext>
            </p:extLst>
          </p:nvPr>
        </p:nvGraphicFramePr>
        <p:xfrm>
          <a:off x="6573838" y="2422525"/>
          <a:ext cx="1485900" cy="434975"/>
        </p:xfrm>
        <a:graphic>
          <a:graphicData uri="http://schemas.openxmlformats.org/presentationml/2006/ole">
            <mc:AlternateContent xmlns:mc="http://schemas.openxmlformats.org/markup-compatibility/2006">
              <mc:Choice xmlns:v="urn:schemas-microsoft-com:vml" Requires="v">
                <p:oleObj spid="_x0000_s12167" name="Equation" r:id="rId8" imgW="736560" imgH="215640" progId="Equation.DSMT4">
                  <p:embed/>
                </p:oleObj>
              </mc:Choice>
              <mc:Fallback>
                <p:oleObj name="Equation" r:id="rId8" imgW="736560" imgH="215640" progId="Equation.DSMT4">
                  <p:embed/>
                  <p:pic>
                    <p:nvPicPr>
                      <p:cNvPr id="0" name=""/>
                      <p:cNvPicPr/>
                      <p:nvPr/>
                    </p:nvPicPr>
                    <p:blipFill>
                      <a:blip r:embed="rId9"/>
                      <a:stretch>
                        <a:fillRect/>
                      </a:stretch>
                    </p:blipFill>
                    <p:spPr>
                      <a:xfrm>
                        <a:off x="6573838" y="2422525"/>
                        <a:ext cx="1485900" cy="4349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79873726"/>
              </p:ext>
            </p:extLst>
          </p:nvPr>
        </p:nvGraphicFramePr>
        <p:xfrm>
          <a:off x="3351213" y="4143375"/>
          <a:ext cx="4662487" cy="868363"/>
        </p:xfrm>
        <a:graphic>
          <a:graphicData uri="http://schemas.openxmlformats.org/presentationml/2006/ole">
            <mc:AlternateContent xmlns:mc="http://schemas.openxmlformats.org/markup-compatibility/2006">
              <mc:Choice xmlns:v="urn:schemas-microsoft-com:vml" Requires="v">
                <p:oleObj spid="_x0000_s12168" name="Equation" r:id="rId10" imgW="2311200" imgH="431640" progId="Equation.DSMT4">
                  <p:embed/>
                </p:oleObj>
              </mc:Choice>
              <mc:Fallback>
                <p:oleObj name="Equation" r:id="rId10" imgW="2311200" imgH="431640" progId="Equation.DSMT4">
                  <p:embed/>
                  <p:pic>
                    <p:nvPicPr>
                      <p:cNvPr id="0" name=""/>
                      <p:cNvPicPr/>
                      <p:nvPr/>
                    </p:nvPicPr>
                    <p:blipFill>
                      <a:blip r:embed="rId11"/>
                      <a:stretch>
                        <a:fillRect/>
                      </a:stretch>
                    </p:blipFill>
                    <p:spPr>
                      <a:xfrm>
                        <a:off x="3351213" y="4143375"/>
                        <a:ext cx="4662487" cy="86836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52925797"/>
              </p:ext>
            </p:extLst>
          </p:nvPr>
        </p:nvGraphicFramePr>
        <p:xfrm>
          <a:off x="4426743" y="5261129"/>
          <a:ext cx="2511425" cy="868363"/>
        </p:xfrm>
        <a:graphic>
          <a:graphicData uri="http://schemas.openxmlformats.org/presentationml/2006/ole">
            <mc:AlternateContent xmlns:mc="http://schemas.openxmlformats.org/markup-compatibility/2006">
              <mc:Choice xmlns:v="urn:schemas-microsoft-com:vml" Requires="v">
                <p:oleObj spid="_x0000_s12169" name="Equation" r:id="rId12" imgW="1244520" imgH="431640" progId="Equation.DSMT4">
                  <p:embed/>
                </p:oleObj>
              </mc:Choice>
              <mc:Fallback>
                <p:oleObj name="Equation" r:id="rId12" imgW="1244520" imgH="431640" progId="Equation.DSMT4">
                  <p:embed/>
                  <p:pic>
                    <p:nvPicPr>
                      <p:cNvPr id="0" name=""/>
                      <p:cNvPicPr/>
                      <p:nvPr/>
                    </p:nvPicPr>
                    <p:blipFill>
                      <a:blip r:embed="rId13"/>
                      <a:stretch>
                        <a:fillRect/>
                      </a:stretch>
                    </p:blipFill>
                    <p:spPr>
                      <a:xfrm>
                        <a:off x="4426743" y="5261129"/>
                        <a:ext cx="2511425" cy="86836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132476979"/>
              </p:ext>
            </p:extLst>
          </p:nvPr>
        </p:nvGraphicFramePr>
        <p:xfrm>
          <a:off x="7002225" y="4017696"/>
          <a:ext cx="1057513" cy="559860"/>
        </p:xfrm>
        <a:graphic>
          <a:graphicData uri="http://schemas.openxmlformats.org/presentationml/2006/ole">
            <mc:AlternateContent xmlns:mc="http://schemas.openxmlformats.org/markup-compatibility/2006">
              <mc:Choice xmlns:v="urn:schemas-microsoft-com:vml" Requires="v">
                <p:oleObj spid="_x0000_s12170" name="Equation" r:id="rId14" imgW="431640" imgH="228600" progId="Equation.DSMT4">
                  <p:embed/>
                </p:oleObj>
              </mc:Choice>
              <mc:Fallback>
                <p:oleObj name="Equation" r:id="rId14" imgW="431640" imgH="228600" progId="Equation.DSMT4">
                  <p:embed/>
                  <p:pic>
                    <p:nvPicPr>
                      <p:cNvPr id="0" name=""/>
                      <p:cNvPicPr/>
                      <p:nvPr/>
                    </p:nvPicPr>
                    <p:blipFill>
                      <a:blip r:embed="rId15"/>
                      <a:stretch>
                        <a:fillRect/>
                      </a:stretch>
                    </p:blipFill>
                    <p:spPr>
                      <a:xfrm>
                        <a:off x="7002225" y="4017696"/>
                        <a:ext cx="1057513" cy="559860"/>
                      </a:xfrm>
                      <a:prstGeom prst="rect">
                        <a:avLst/>
                      </a:prstGeom>
                      <a:solidFill>
                        <a:schemeClr val="bg1"/>
                      </a:solidFill>
                      <a:ln>
                        <a:noFill/>
                      </a:ln>
                    </p:spPr>
                  </p:pic>
                </p:oleObj>
              </mc:Fallback>
            </mc:AlternateContent>
          </a:graphicData>
        </a:graphic>
      </p:graphicFrame>
      <p:sp>
        <p:nvSpPr>
          <p:cNvPr id="13" name="Rectangle 12"/>
          <p:cNvSpPr/>
          <p:nvPr/>
        </p:nvSpPr>
        <p:spPr>
          <a:xfrm>
            <a:off x="6938168" y="4108125"/>
            <a:ext cx="1233375" cy="685539"/>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1055161376"/>
              </p:ext>
            </p:extLst>
          </p:nvPr>
        </p:nvGraphicFramePr>
        <p:xfrm>
          <a:off x="6126480" y="5329093"/>
          <a:ext cx="811688" cy="709706"/>
        </p:xfrm>
        <a:graphic>
          <a:graphicData uri="http://schemas.openxmlformats.org/presentationml/2006/ole">
            <mc:AlternateContent xmlns:mc="http://schemas.openxmlformats.org/markup-compatibility/2006">
              <mc:Choice xmlns:v="urn:schemas-microsoft-com:vml" Requires="v">
                <p:oleObj spid="_x0000_s12171" name="Equation" r:id="rId16" imgW="393480" imgH="393480" progId="Equation.DSMT4">
                  <p:embed/>
                </p:oleObj>
              </mc:Choice>
              <mc:Fallback>
                <p:oleObj name="Equation" r:id="rId16" imgW="393480" imgH="393480" progId="Equation.DSMT4">
                  <p:embed/>
                  <p:pic>
                    <p:nvPicPr>
                      <p:cNvPr id="0" name=""/>
                      <p:cNvPicPr/>
                      <p:nvPr/>
                    </p:nvPicPr>
                    <p:blipFill>
                      <a:blip r:embed="rId17"/>
                      <a:stretch>
                        <a:fillRect/>
                      </a:stretch>
                    </p:blipFill>
                    <p:spPr>
                      <a:xfrm>
                        <a:off x="6126480" y="5329093"/>
                        <a:ext cx="811688" cy="709706"/>
                      </a:xfrm>
                      <a:prstGeom prst="rect">
                        <a:avLst/>
                      </a:prstGeom>
                      <a:solidFill>
                        <a:schemeClr val="bg1"/>
                      </a:solidFill>
                    </p:spPr>
                  </p:pic>
                </p:oleObj>
              </mc:Fallback>
            </mc:AlternateContent>
          </a:graphicData>
        </a:graphic>
      </p:graphicFrame>
      <p:sp>
        <p:nvSpPr>
          <p:cNvPr id="15" name="Rectangle 14"/>
          <p:cNvSpPr/>
          <p:nvPr/>
        </p:nvSpPr>
        <p:spPr>
          <a:xfrm>
            <a:off x="6170651" y="5271398"/>
            <a:ext cx="723345" cy="800399"/>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4686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Example 2</a:t>
            </a:r>
          </a:p>
        </p:txBody>
      </p:sp>
      <p:sp>
        <p:nvSpPr>
          <p:cNvPr id="3" name="Content Placeholder 2"/>
          <p:cNvSpPr>
            <a:spLocks noGrp="1"/>
          </p:cNvSpPr>
          <p:nvPr>
            <p:ph idx="1"/>
          </p:nvPr>
        </p:nvSpPr>
        <p:spPr>
          <a:xfrm>
            <a:off x="520505" y="1845734"/>
            <a:ext cx="11113477" cy="4023360"/>
          </a:xfrm>
        </p:spPr>
        <p:txBody>
          <a:bodyPr>
            <a:normAutofit/>
          </a:bodyPr>
          <a:lstStyle/>
          <a:p>
            <a:r>
              <a:rPr lang="en-US" sz="2400" dirty="0">
                <a:latin typeface="Times New Roman" panose="02020603050405020304" pitchFamily="18" charset="0"/>
                <a:cs typeface="Times New Roman" panose="02020603050405020304" pitchFamily="18" charset="0"/>
              </a:rPr>
              <a:t>The frequency of   a damped harmonic oscillator is one-half the frequency of the same oscillator with no damping. Find the ratio of the maxima of successive oscillations.</a:t>
            </a:r>
          </a:p>
        </p:txBody>
      </p:sp>
      <p:sp>
        <p:nvSpPr>
          <p:cNvPr id="4" name="Slide Number Placeholder 3"/>
          <p:cNvSpPr>
            <a:spLocks noGrp="1"/>
          </p:cNvSpPr>
          <p:nvPr>
            <p:ph type="sldNum" sz="quarter" idx="12"/>
          </p:nvPr>
        </p:nvSpPr>
        <p:spPr/>
        <p:txBody>
          <a:bodyPr/>
          <a:lstStyle/>
          <a:p>
            <a:fld id="{FC7DABFA-3049-44EC-8EA7-0509F86B5FC2}" type="slidenum">
              <a:rPr lang="en-US" smtClean="0"/>
              <a:t>29</a:t>
            </a:fld>
            <a:endParaRPr lang="en-US"/>
          </a:p>
        </p:txBody>
      </p:sp>
      <p:sp>
        <p:nvSpPr>
          <p:cNvPr id="6" name="TextBox 5"/>
          <p:cNvSpPr txBox="1"/>
          <p:nvPr/>
        </p:nvSpPr>
        <p:spPr>
          <a:xfrm>
            <a:off x="520505" y="2743200"/>
            <a:ext cx="829993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ratio of the maxima of successive oscillations is given by </a:t>
            </a:r>
          </a:p>
        </p:txBody>
      </p:sp>
      <p:graphicFrame>
        <p:nvGraphicFramePr>
          <p:cNvPr id="7" name="Object 6"/>
          <p:cNvGraphicFramePr>
            <a:graphicFrameLocks noChangeAspect="1"/>
          </p:cNvGraphicFramePr>
          <p:nvPr>
            <p:extLst>
              <p:ext uri="{D42A27DB-BD31-4B8C-83A1-F6EECF244321}">
                <p14:modId xmlns:p14="http://schemas.microsoft.com/office/powerpoint/2010/main" val="3804384906"/>
              </p:ext>
            </p:extLst>
          </p:nvPr>
        </p:nvGraphicFramePr>
        <p:xfrm>
          <a:off x="8449774" y="2463650"/>
          <a:ext cx="1639887" cy="1020763"/>
        </p:xfrm>
        <a:graphic>
          <a:graphicData uri="http://schemas.openxmlformats.org/presentationml/2006/ole">
            <mc:AlternateContent xmlns:mc="http://schemas.openxmlformats.org/markup-compatibility/2006">
              <mc:Choice xmlns:v="urn:schemas-microsoft-com:vml" Requires="v">
                <p:oleObj spid="_x0000_s19783" name="Equation" r:id="rId3" imgW="812520" imgH="507960" progId="Equation.DSMT4">
                  <p:embed/>
                </p:oleObj>
              </mc:Choice>
              <mc:Fallback>
                <p:oleObj name="Equation" r:id="rId3" imgW="812520" imgH="507960" progId="Equation.DSMT4">
                  <p:embed/>
                  <p:pic>
                    <p:nvPicPr>
                      <p:cNvPr id="0" name=""/>
                      <p:cNvPicPr/>
                      <p:nvPr/>
                    </p:nvPicPr>
                    <p:blipFill>
                      <a:blip r:embed="rId4"/>
                      <a:stretch>
                        <a:fillRect/>
                      </a:stretch>
                    </p:blipFill>
                    <p:spPr>
                      <a:xfrm>
                        <a:off x="8449774" y="2463650"/>
                        <a:ext cx="1639887" cy="10207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77141141"/>
              </p:ext>
            </p:extLst>
          </p:nvPr>
        </p:nvGraphicFramePr>
        <p:xfrm>
          <a:off x="2902214" y="3418832"/>
          <a:ext cx="3120991" cy="2974695"/>
        </p:xfrm>
        <a:graphic>
          <a:graphicData uri="http://schemas.openxmlformats.org/presentationml/2006/ole">
            <mc:AlternateContent xmlns:mc="http://schemas.openxmlformats.org/markup-compatibility/2006">
              <mc:Choice xmlns:v="urn:schemas-microsoft-com:vml" Requires="v">
                <p:oleObj spid="_x0000_s19784" name="Equation" r:id="rId5" imgW="1625400" imgH="1549080" progId="Equation.DSMT4">
                  <p:embed/>
                </p:oleObj>
              </mc:Choice>
              <mc:Fallback>
                <p:oleObj name="Equation" r:id="rId5" imgW="1625400" imgH="1549080" progId="Equation.DSMT4">
                  <p:embed/>
                  <p:pic>
                    <p:nvPicPr>
                      <p:cNvPr id="0" name=""/>
                      <p:cNvPicPr/>
                      <p:nvPr/>
                    </p:nvPicPr>
                    <p:blipFill>
                      <a:blip r:embed="rId6"/>
                      <a:stretch>
                        <a:fillRect/>
                      </a:stretch>
                    </p:blipFill>
                    <p:spPr>
                      <a:xfrm>
                        <a:off x="2902214" y="3418832"/>
                        <a:ext cx="3120991" cy="297469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45607472"/>
              </p:ext>
            </p:extLst>
          </p:nvPr>
        </p:nvGraphicFramePr>
        <p:xfrm>
          <a:off x="7057963" y="5279924"/>
          <a:ext cx="2783621" cy="884515"/>
        </p:xfrm>
        <a:graphic>
          <a:graphicData uri="http://schemas.openxmlformats.org/presentationml/2006/ole">
            <mc:AlternateContent xmlns:mc="http://schemas.openxmlformats.org/markup-compatibility/2006">
              <mc:Choice xmlns:v="urn:schemas-microsoft-com:vml" Requires="v">
                <p:oleObj spid="_x0000_s19785" name="Equation" r:id="rId7" imgW="1358640" imgH="431640" progId="Equation.DSMT4">
                  <p:embed/>
                </p:oleObj>
              </mc:Choice>
              <mc:Fallback>
                <p:oleObj name="Equation" r:id="rId7" imgW="1358640" imgH="431640" progId="Equation.DSMT4">
                  <p:embed/>
                  <p:pic>
                    <p:nvPicPr>
                      <p:cNvPr id="0" name=""/>
                      <p:cNvPicPr/>
                      <p:nvPr/>
                    </p:nvPicPr>
                    <p:blipFill>
                      <a:blip r:embed="rId8"/>
                      <a:stretch>
                        <a:fillRect/>
                      </a:stretch>
                    </p:blipFill>
                    <p:spPr>
                      <a:xfrm>
                        <a:off x="7057963" y="5279924"/>
                        <a:ext cx="2783621" cy="884515"/>
                      </a:xfrm>
                      <a:prstGeom prst="rect">
                        <a:avLst/>
                      </a:prstGeom>
                    </p:spPr>
                  </p:pic>
                </p:oleObj>
              </mc:Fallback>
            </mc:AlternateContent>
          </a:graphicData>
        </a:graphic>
      </p:graphicFrame>
      <p:sp>
        <p:nvSpPr>
          <p:cNvPr id="10" name="TextBox 9"/>
          <p:cNvSpPr txBox="1"/>
          <p:nvPr/>
        </p:nvSpPr>
        <p:spPr>
          <a:xfrm>
            <a:off x="7057963" y="3857414"/>
            <a:ext cx="4220308" cy="954107"/>
          </a:xfrm>
          <a:prstGeom prst="rect">
            <a:avLst/>
          </a:prstGeom>
          <a:noFill/>
          <a:ln>
            <a:solidFill>
              <a:srgbClr val="FF0000"/>
            </a:solidFill>
          </a:ln>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This oscillator is classified a highly damped oscillator.</a:t>
            </a:r>
          </a:p>
        </p:txBody>
      </p:sp>
      <p:sp>
        <p:nvSpPr>
          <p:cNvPr id="11" name="Rectangle 10"/>
          <p:cNvSpPr/>
          <p:nvPr/>
        </p:nvSpPr>
        <p:spPr>
          <a:xfrm>
            <a:off x="357944" y="2567625"/>
            <a:ext cx="9777046" cy="849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53787" y="3418493"/>
            <a:ext cx="3348111" cy="2975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694438" y="3592789"/>
            <a:ext cx="5220897" cy="257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55551341"/>
              </p:ext>
            </p:extLst>
          </p:nvPr>
        </p:nvGraphicFramePr>
        <p:xfrm>
          <a:off x="4394200" y="2362200"/>
          <a:ext cx="914400" cy="203200"/>
        </p:xfrm>
        <a:graphic>
          <a:graphicData uri="http://schemas.openxmlformats.org/presentationml/2006/ole">
            <mc:AlternateContent xmlns:mc="http://schemas.openxmlformats.org/markup-compatibility/2006">
              <mc:Choice xmlns:v="urn:schemas-microsoft-com:vml" Requires="v">
                <p:oleObj spid="_x0000_s19786" name="Equation" r:id="rId9" imgW="914400" imgH="203040" progId="Equation.DSMT4">
                  <p:embed/>
                </p:oleObj>
              </mc:Choice>
              <mc:Fallback>
                <p:oleObj name="Equation" r:id="rId9" imgW="914400" imgH="203040" progId="Equation.DSMT4">
                  <p:embed/>
                  <p:pic>
                    <p:nvPicPr>
                      <p:cNvPr id="0" name=""/>
                      <p:cNvPicPr/>
                      <p:nvPr/>
                    </p:nvPicPr>
                    <p:blipFill>
                      <a:blip r:embed="rId10"/>
                      <a:stretch>
                        <a:fillRect/>
                      </a:stretch>
                    </p:blipFill>
                    <p:spPr>
                      <a:xfrm>
                        <a:off x="4394200" y="2362200"/>
                        <a:ext cx="914400" cy="2032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149625911"/>
              </p:ext>
            </p:extLst>
          </p:nvPr>
        </p:nvGraphicFramePr>
        <p:xfrm>
          <a:off x="-20638" y="3627438"/>
          <a:ext cx="2454276" cy="1614487"/>
        </p:xfrm>
        <a:graphic>
          <a:graphicData uri="http://schemas.openxmlformats.org/presentationml/2006/ole">
            <mc:AlternateContent xmlns:mc="http://schemas.openxmlformats.org/markup-compatibility/2006">
              <mc:Choice xmlns:v="urn:schemas-microsoft-com:vml" Requires="v">
                <p:oleObj spid="_x0000_s19787" name="Equation" r:id="rId11" imgW="2006280" imgH="1320480" progId="Equation.DSMT4">
                  <p:embed/>
                </p:oleObj>
              </mc:Choice>
              <mc:Fallback>
                <p:oleObj name="Equation" r:id="rId11" imgW="2006280" imgH="1320480" progId="Equation.DSMT4">
                  <p:embed/>
                  <p:pic>
                    <p:nvPicPr>
                      <p:cNvPr id="0" name=""/>
                      <p:cNvPicPr/>
                      <p:nvPr/>
                    </p:nvPicPr>
                    <p:blipFill>
                      <a:blip r:embed="rId12"/>
                      <a:stretch>
                        <a:fillRect/>
                      </a:stretch>
                    </p:blipFill>
                    <p:spPr>
                      <a:xfrm>
                        <a:off x="-20638" y="3627438"/>
                        <a:ext cx="2454276" cy="1614487"/>
                      </a:xfrm>
                      <a:prstGeom prst="rect">
                        <a:avLst/>
                      </a:prstGeom>
                      <a:solidFill>
                        <a:srgbClr val="FFFF00"/>
                      </a:solidFill>
                    </p:spPr>
                  </p:pic>
                </p:oleObj>
              </mc:Fallback>
            </mc:AlternateContent>
          </a:graphicData>
        </a:graphic>
      </p:graphicFrame>
      <p:sp>
        <p:nvSpPr>
          <p:cNvPr id="15" name="Rectangle 14"/>
          <p:cNvSpPr/>
          <p:nvPr/>
        </p:nvSpPr>
        <p:spPr>
          <a:xfrm>
            <a:off x="-20638" y="3608053"/>
            <a:ext cx="2454276" cy="1671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57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Plasma oscillation : the ionosphere</a:t>
            </a:r>
          </a:p>
        </p:txBody>
      </p:sp>
      <p:sp>
        <p:nvSpPr>
          <p:cNvPr id="3" name="Content Placeholder 2"/>
          <p:cNvSpPr>
            <a:spLocks noGrp="1"/>
          </p:cNvSpPr>
          <p:nvPr>
            <p:ph idx="1"/>
          </p:nvPr>
        </p:nvSpPr>
        <p:spPr>
          <a:xfrm>
            <a:off x="5019675" y="1845734"/>
            <a:ext cx="7172325" cy="4023360"/>
          </a:xfrm>
        </p:spPr>
        <p:txBody>
          <a:bodyPr>
            <a:no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ionosphere is defined as the layer of the Earth's atmosphere ionized by solar and cosmic radiation. It lies 75-1000 km above the Earth.</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Because of the high energy from the Sun and from cosmic rays, the atoms in this area have been stripped of one or more of their electrons, or “ionized,” and are therefore positively charged. The ionized electrons behave as free particles. </a:t>
            </a:r>
            <a:r>
              <a:rPr lang="en-US" sz="2400" b="1" dirty="0">
                <a:solidFill>
                  <a:srgbClr val="FF0000"/>
                </a:solidFill>
                <a:latin typeface="Times New Roman" panose="02020603050405020304" pitchFamily="18" charset="0"/>
                <a:cs typeface="Times New Roman" panose="02020603050405020304" pitchFamily="18" charset="0"/>
              </a:rPr>
              <a:t>The particles are in the plasma state.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ionosphere influences radio propagation to distant places on the Earth, and between satellites and Earth.</a:t>
            </a:r>
          </a:p>
        </p:txBody>
      </p:sp>
      <p:sp>
        <p:nvSpPr>
          <p:cNvPr id="4" name="Slide Number Placeholder 3"/>
          <p:cNvSpPr>
            <a:spLocks noGrp="1"/>
          </p:cNvSpPr>
          <p:nvPr>
            <p:ph type="sldNum" sz="quarter" idx="12"/>
          </p:nvPr>
        </p:nvSpPr>
        <p:spPr/>
        <p:txBody>
          <a:bodyPr/>
          <a:lstStyle/>
          <a:p>
            <a:fld id="{FC7DABFA-3049-44EC-8EA7-0509F86B5FC2}" type="slidenum">
              <a:rPr lang="en-US" smtClean="0"/>
              <a:t>3</a:t>
            </a:fld>
            <a:endParaRPr lang="en-US"/>
          </a:p>
        </p:txBody>
      </p:sp>
      <p:pic>
        <p:nvPicPr>
          <p:cNvPr id="5" name="Picture 4"/>
          <p:cNvPicPr>
            <a:picLocks noChangeAspect="1"/>
          </p:cNvPicPr>
          <p:nvPr/>
        </p:nvPicPr>
        <p:blipFill>
          <a:blip r:embed="rId2"/>
          <a:stretch>
            <a:fillRect/>
          </a:stretch>
        </p:blipFill>
        <p:spPr>
          <a:xfrm>
            <a:off x="0" y="1845734"/>
            <a:ext cx="4970603" cy="3848630"/>
          </a:xfrm>
          <a:prstGeom prst="rect">
            <a:avLst/>
          </a:prstGeom>
        </p:spPr>
      </p:pic>
      <p:sp>
        <p:nvSpPr>
          <p:cNvPr id="6" name="Rectangle 5"/>
          <p:cNvSpPr/>
          <p:nvPr/>
        </p:nvSpPr>
        <p:spPr>
          <a:xfrm>
            <a:off x="2819801" y="6459785"/>
            <a:ext cx="6126229" cy="369332"/>
          </a:xfrm>
          <a:prstGeom prst="rect">
            <a:avLst/>
          </a:prstGeom>
        </p:spPr>
        <p:txBody>
          <a:bodyPr wrap="none">
            <a:spAutoFit/>
          </a:bodyPr>
          <a:lstStyle/>
          <a:p>
            <a:r>
              <a:rPr lang="en-US" dirty="0">
                <a:hlinkClick r:id="rId3"/>
              </a:rPr>
              <a:t>http://solar-center.stanford.edu/SID/activities/ionosphere.html</a:t>
            </a:r>
            <a:endParaRPr lang="en-US" dirty="0"/>
          </a:p>
        </p:txBody>
      </p:sp>
    </p:spTree>
    <p:extLst>
      <p:ext uri="{BB962C8B-B14F-4D97-AF65-F5344CB8AC3E}">
        <p14:creationId xmlns:p14="http://schemas.microsoft.com/office/powerpoint/2010/main" val="2310668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99631"/>
            <a:ext cx="10058400" cy="1450757"/>
          </a:xfrm>
        </p:spPr>
        <p:txBody>
          <a:bodyPr/>
          <a:lstStyle/>
          <a:p>
            <a:r>
              <a:rPr lang="en-US" dirty="0">
                <a:latin typeface="Times New Roman" panose="02020603050405020304" pitchFamily="18" charset="0"/>
                <a:cs typeface="Times New Roman" panose="02020603050405020304" pitchFamily="18" charset="0"/>
              </a:rPr>
              <a:t>Example 3</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Determination of logarithmic decrement</a:t>
            </a:r>
          </a:p>
        </p:txBody>
      </p:sp>
      <p:sp>
        <p:nvSpPr>
          <p:cNvPr id="4" name="Slide Number Placeholder 3"/>
          <p:cNvSpPr>
            <a:spLocks noGrp="1"/>
          </p:cNvSpPr>
          <p:nvPr>
            <p:ph type="sldNum" sz="quarter" idx="12"/>
          </p:nvPr>
        </p:nvSpPr>
        <p:spPr/>
        <p:txBody>
          <a:bodyPr/>
          <a:lstStyle/>
          <a:p>
            <a:fld id="{FC7DABFA-3049-44EC-8EA7-0509F86B5FC2}" type="slidenum">
              <a:rPr lang="en-US" smtClean="0"/>
              <a:t>30</a:t>
            </a:fld>
            <a:endParaRPr lang="en-US"/>
          </a:p>
        </p:txBody>
      </p:sp>
      <p:sp>
        <p:nvSpPr>
          <p:cNvPr id="5" name="AutoShape 2" descr="https://qph.fs.quoracdn.net/main-qimg-8d0d93d74824b1adfd9962cbfa0c1b6a.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qph.fs.quoracdn.net/main-qimg-8d0d93d74824b1adfd9962cbfa0c1b6a.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2"/>
          <a:srcRect l="29328" t="15306" r="30485" b="17994"/>
          <a:stretch/>
        </p:blipFill>
        <p:spPr>
          <a:xfrm>
            <a:off x="307975" y="1571414"/>
            <a:ext cx="4899547" cy="4572000"/>
          </a:xfrm>
          <a:prstGeom prst="rect">
            <a:avLst/>
          </a:prstGeom>
        </p:spPr>
      </p:pic>
      <p:sp>
        <p:nvSpPr>
          <p:cNvPr id="9" name="Rectangle 8"/>
          <p:cNvSpPr/>
          <p:nvPr/>
        </p:nvSpPr>
        <p:spPr>
          <a:xfrm>
            <a:off x="2285007" y="6417734"/>
            <a:ext cx="7615451" cy="369332"/>
          </a:xfrm>
          <a:prstGeom prst="rect">
            <a:avLst/>
          </a:prstGeom>
        </p:spPr>
        <p:txBody>
          <a:bodyPr wrap="square">
            <a:spAutoFit/>
          </a:bodyPr>
          <a:lstStyle/>
          <a:p>
            <a:r>
              <a:rPr lang="en-US" dirty="0"/>
              <a:t>https://www.quora.com/What-is-the-use-of-logarithmic-decrement</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120A6AAC-8A09-4E26-AB69-BAA0B794BA6E}"/>
                  </a:ext>
                </a:extLst>
              </p:cNvPr>
              <p:cNvSpPr txBox="1"/>
              <p:nvPr/>
            </p:nvSpPr>
            <p:spPr>
              <a:xfrm>
                <a:off x="5039305" y="1774047"/>
                <a:ext cx="7371878" cy="241854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Determine the logarithmic decrement </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a:latin typeface="Times New Roman" panose="02020603050405020304" pitchFamily="18" charset="0"/>
                    <a:cs typeface="Times New Roman" panose="02020603050405020304" pitchFamily="18" charset="0"/>
                  </a:rPr>
                  <a:t>from the graph.</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the relationship between the </a:t>
                </a:r>
                <a:r>
                  <a:rPr lang="en-US" sz="2400" dirty="0">
                    <a:latin typeface="Times New Roman" panose="02020603050405020304" pitchFamily="18" charset="0"/>
                    <a:cs typeface="Times New Roman" panose="02020603050405020304" pitchFamily="18" charset="0"/>
                    <a:sym typeface="Symbol" panose="05050102010706020507" pitchFamily="18" charset="2"/>
                  </a:rPr>
                  <a:t> and the damping ratio  as follows,</a:t>
                </a:r>
              </a:p>
              <a:p>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𝜁</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m:t>
                          </m:r>
                        </m:num>
                        <m:den>
                          <m:rad>
                            <m:radPr>
                              <m:degHide m:val="on"/>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radPr>
                            <m:deg/>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dPr>
                                    <m:e>
                                      <m:f>
                                        <m:fPr>
                                          <m:type m:val="lin"/>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𝜋</m:t>
                                          </m:r>
                                        </m:num>
                                        <m:den>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𝛿</m:t>
                                          </m:r>
                                        </m:den>
                                      </m:f>
                                    </m:e>
                                  </m:d>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e>
                          </m:rad>
                        </m:den>
                      </m:f>
                    </m:oMath>
                  </m:oMathPara>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calculate the damping ratio and discuss the result.</a:t>
                </a:r>
              </a:p>
            </p:txBody>
          </p:sp>
        </mc:Choice>
        <mc:Fallback>
          <p:sp>
            <p:nvSpPr>
              <p:cNvPr id="10" name="TextBox 9">
                <a:extLst>
                  <a:ext uri="{FF2B5EF4-FFF2-40B4-BE49-F238E27FC236}">
                    <a16:creationId xmlns:a16="http://schemas.microsoft.com/office/drawing/2014/main" id="{120A6AAC-8A09-4E26-AB69-BAA0B794BA6E}"/>
                  </a:ext>
                </a:extLst>
              </p:cNvPr>
              <p:cNvSpPr txBox="1">
                <a:spLocks noRot="1" noChangeAspect="1" noMove="1" noResize="1" noEditPoints="1" noAdjustHandles="1" noChangeArrowheads="1" noChangeShapeType="1" noTextEdit="1"/>
              </p:cNvSpPr>
              <p:nvPr/>
            </p:nvSpPr>
            <p:spPr>
              <a:xfrm>
                <a:off x="5039305" y="1774047"/>
                <a:ext cx="7371878" cy="2418547"/>
              </a:xfrm>
              <a:prstGeom prst="rect">
                <a:avLst/>
              </a:prstGeom>
              <a:blipFill>
                <a:blip r:embed="rId3"/>
                <a:stretch>
                  <a:fillRect l="-1158" t="-2267" b="-4786"/>
                </a:stretch>
              </a:blipFill>
            </p:spPr>
            <p:txBody>
              <a:bodyPr/>
              <a:lstStyle/>
              <a:p>
                <a:r>
                  <a:rPr lang="en-US">
                    <a:noFill/>
                  </a:rPr>
                  <a:t> </a:t>
                </a:r>
              </a:p>
            </p:txBody>
          </p:sp>
        </mc:Fallback>
      </mc:AlternateContent>
    </p:spTree>
    <p:extLst>
      <p:ext uri="{BB962C8B-B14F-4D97-AF65-F5344CB8AC3E}">
        <p14:creationId xmlns:p14="http://schemas.microsoft.com/office/powerpoint/2010/main" val="2107591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99631"/>
            <a:ext cx="10058400" cy="1450757"/>
          </a:xfrm>
        </p:spPr>
        <p:txBody>
          <a:bodyPr/>
          <a:lstStyle/>
          <a:p>
            <a:r>
              <a:rPr lang="en-US" dirty="0">
                <a:latin typeface="Times New Roman" panose="02020603050405020304" pitchFamily="18" charset="0"/>
                <a:cs typeface="Times New Roman" panose="02020603050405020304" pitchFamily="18" charset="0"/>
              </a:rPr>
              <a:t>Solution </a:t>
            </a:r>
          </a:p>
        </p:txBody>
      </p:sp>
      <p:sp>
        <p:nvSpPr>
          <p:cNvPr id="4" name="Slide Number Placeholder 3"/>
          <p:cNvSpPr>
            <a:spLocks noGrp="1"/>
          </p:cNvSpPr>
          <p:nvPr>
            <p:ph type="sldNum" sz="quarter" idx="12"/>
          </p:nvPr>
        </p:nvSpPr>
        <p:spPr/>
        <p:txBody>
          <a:bodyPr/>
          <a:lstStyle/>
          <a:p>
            <a:fld id="{FC7DABFA-3049-44EC-8EA7-0509F86B5FC2}" type="slidenum">
              <a:rPr lang="en-US" smtClean="0"/>
              <a:t>31</a:t>
            </a:fld>
            <a:endParaRPr lang="en-US"/>
          </a:p>
        </p:txBody>
      </p:sp>
      <p:sp>
        <p:nvSpPr>
          <p:cNvPr id="5" name="AutoShape 2" descr="https://qph.fs.quoracdn.net/main-qimg-8d0d93d74824b1adfd9962cbfa0c1b6a.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qph.fs.quoracdn.net/main-qimg-8d0d93d74824b1adfd9962cbfa0c1b6a.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2"/>
          <a:srcRect l="29328" t="15306" r="30485" b="17994"/>
          <a:stretch/>
        </p:blipFill>
        <p:spPr>
          <a:xfrm>
            <a:off x="307975" y="1571414"/>
            <a:ext cx="4899547" cy="4572000"/>
          </a:xfrm>
          <a:prstGeom prst="rect">
            <a:avLst/>
          </a:prstGeom>
        </p:spPr>
      </p:pic>
      <p:sp>
        <p:nvSpPr>
          <p:cNvPr id="9" name="Rectangle 8"/>
          <p:cNvSpPr/>
          <p:nvPr/>
        </p:nvSpPr>
        <p:spPr>
          <a:xfrm>
            <a:off x="2285007" y="6417734"/>
            <a:ext cx="7615451" cy="369332"/>
          </a:xfrm>
          <a:prstGeom prst="rect">
            <a:avLst/>
          </a:prstGeom>
        </p:spPr>
        <p:txBody>
          <a:bodyPr wrap="square">
            <a:spAutoFit/>
          </a:bodyPr>
          <a:lstStyle/>
          <a:p>
            <a:r>
              <a:rPr lang="en-US" dirty="0"/>
              <a:t>https://www.quora.com/What-is-the-use-of-logarithmic-decrement</a:t>
            </a:r>
          </a:p>
        </p:txBody>
      </p:sp>
      <p:pic>
        <p:nvPicPr>
          <p:cNvPr id="6" name="Picture 5"/>
          <p:cNvPicPr>
            <a:picLocks noChangeAspect="1"/>
          </p:cNvPicPr>
          <p:nvPr/>
        </p:nvPicPr>
        <p:blipFill rotWithShape="1">
          <a:blip r:embed="rId3"/>
          <a:srcRect l="14551" t="21524" r="44449" b="38867"/>
          <a:stretch/>
        </p:blipFill>
        <p:spPr>
          <a:xfrm>
            <a:off x="5416062" y="2000478"/>
            <a:ext cx="6400799" cy="3476627"/>
          </a:xfrm>
          <a:prstGeom prst="rect">
            <a:avLst/>
          </a:prstGeom>
        </p:spPr>
      </p:pic>
      <p:sp>
        <p:nvSpPr>
          <p:cNvPr id="11" name="TextBox 10"/>
          <p:cNvSpPr txBox="1"/>
          <p:nvPr/>
        </p:nvSpPr>
        <p:spPr>
          <a:xfrm>
            <a:off x="10199078" y="4375051"/>
            <a:ext cx="1659987" cy="369332"/>
          </a:xfrm>
          <a:prstGeom prst="rect">
            <a:avLst/>
          </a:prstGeom>
          <a:solidFill>
            <a:schemeClr val="bg1"/>
          </a:solidFill>
        </p:spPr>
        <p:txBody>
          <a:bodyPr wrap="square" rtlCol="0">
            <a:spAutoFit/>
          </a:bodyPr>
          <a:lstStyle/>
          <a:p>
            <a:r>
              <a:rPr lang="en-US" dirty="0"/>
              <a:t>Damping ratio</a:t>
            </a:r>
          </a:p>
        </p:txBody>
      </p:sp>
      <p:sp>
        <p:nvSpPr>
          <p:cNvPr id="3" name="TextBox 2"/>
          <p:cNvSpPr txBox="1"/>
          <p:nvPr/>
        </p:nvSpPr>
        <p:spPr>
          <a:xfrm>
            <a:off x="8806110" y="5113640"/>
            <a:ext cx="2785935" cy="646331"/>
          </a:xfrm>
          <a:prstGeom prst="rect">
            <a:avLst/>
          </a:prstGeom>
          <a:noFill/>
          <a:ln>
            <a:solidFill>
              <a:srgbClr val="FF0000"/>
            </a:solidFill>
          </a:ln>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The value corresponds to the underdamping system.</a:t>
            </a:r>
          </a:p>
        </p:txBody>
      </p:sp>
      <p:cxnSp>
        <p:nvCxnSpPr>
          <p:cNvPr id="12" name="Straight Arrow Connector 11"/>
          <p:cNvCxnSpPr>
            <a:stCxn id="3" idx="1"/>
          </p:cNvCxnSpPr>
          <p:nvPr/>
        </p:nvCxnSpPr>
        <p:spPr>
          <a:xfrm flipH="1" flipV="1">
            <a:off x="7610622" y="5172862"/>
            <a:ext cx="1195488" cy="2639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C8F4C1-64E6-4FCE-8A50-FC379FC29123}"/>
              </a:ext>
            </a:extLst>
          </p:cNvPr>
          <p:cNvCxnSpPr>
            <a:cxnSpLocks/>
          </p:cNvCxnSpPr>
          <p:nvPr/>
        </p:nvCxnSpPr>
        <p:spPr>
          <a:xfrm flipV="1">
            <a:off x="2631878" y="3672748"/>
            <a:ext cx="0" cy="3029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70ED600-52DF-40CF-A226-8E18B7EB3B60}"/>
              </a:ext>
            </a:extLst>
          </p:cNvPr>
          <p:cNvCxnSpPr>
            <a:cxnSpLocks/>
          </p:cNvCxnSpPr>
          <p:nvPr/>
        </p:nvCxnSpPr>
        <p:spPr>
          <a:xfrm flipH="1">
            <a:off x="736645" y="3672748"/>
            <a:ext cx="189523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360A4B-DFD0-4415-8F3A-0A15458A6D6B}"/>
              </a:ext>
            </a:extLst>
          </p:cNvPr>
          <p:cNvSpPr txBox="1"/>
          <p:nvPr/>
        </p:nvSpPr>
        <p:spPr>
          <a:xfrm>
            <a:off x="2393339" y="3966707"/>
            <a:ext cx="477078" cy="307777"/>
          </a:xfrm>
          <a:prstGeom prst="rect">
            <a:avLst/>
          </a:prstGeom>
          <a:noFill/>
        </p:spPr>
        <p:txBody>
          <a:bodyPr wrap="square" rtlCol="0">
            <a:spAutoFit/>
          </a:bodyPr>
          <a:lstStyle/>
          <a:p>
            <a:r>
              <a:rPr lang="en-US" sz="1400" dirty="0">
                <a:solidFill>
                  <a:srgbClr val="FF0000"/>
                </a:solidFill>
              </a:rPr>
              <a:t>0.9</a:t>
            </a:r>
          </a:p>
        </p:txBody>
      </p:sp>
      <p:sp>
        <p:nvSpPr>
          <p:cNvPr id="19" name="TextBox 18">
            <a:extLst>
              <a:ext uri="{FF2B5EF4-FFF2-40B4-BE49-F238E27FC236}">
                <a16:creationId xmlns:a16="http://schemas.microsoft.com/office/drawing/2014/main" id="{45DE57BD-E652-45BC-B59C-6E88DC0B6688}"/>
              </a:ext>
            </a:extLst>
          </p:cNvPr>
          <p:cNvSpPr txBox="1"/>
          <p:nvPr/>
        </p:nvSpPr>
        <p:spPr>
          <a:xfrm>
            <a:off x="318096" y="3488082"/>
            <a:ext cx="477078" cy="307777"/>
          </a:xfrm>
          <a:prstGeom prst="rect">
            <a:avLst/>
          </a:prstGeom>
          <a:noFill/>
        </p:spPr>
        <p:txBody>
          <a:bodyPr wrap="square" rtlCol="0">
            <a:spAutoFit/>
          </a:bodyPr>
          <a:lstStyle/>
          <a:p>
            <a:r>
              <a:rPr lang="en-US" sz="1400" dirty="0">
                <a:solidFill>
                  <a:srgbClr val="FF0000"/>
                </a:solidFill>
              </a:rPr>
              <a:t>0.2</a:t>
            </a:r>
          </a:p>
        </p:txBody>
      </p:sp>
      <p:cxnSp>
        <p:nvCxnSpPr>
          <p:cNvPr id="20" name="Straight Connector 19">
            <a:extLst>
              <a:ext uri="{FF2B5EF4-FFF2-40B4-BE49-F238E27FC236}">
                <a16:creationId xmlns:a16="http://schemas.microsoft.com/office/drawing/2014/main" id="{3E9D0BDC-CE0B-47E6-858B-45FD212E4827}"/>
              </a:ext>
            </a:extLst>
          </p:cNvPr>
          <p:cNvCxnSpPr>
            <a:cxnSpLocks/>
          </p:cNvCxnSpPr>
          <p:nvPr/>
        </p:nvCxnSpPr>
        <p:spPr>
          <a:xfrm flipH="1">
            <a:off x="736645" y="3809908"/>
            <a:ext cx="2515438" cy="142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78365BE-2609-45AB-801F-4AE85CCCB586}"/>
              </a:ext>
            </a:extLst>
          </p:cNvPr>
          <p:cNvSpPr txBox="1"/>
          <p:nvPr/>
        </p:nvSpPr>
        <p:spPr>
          <a:xfrm>
            <a:off x="318096" y="3636544"/>
            <a:ext cx="477078" cy="307777"/>
          </a:xfrm>
          <a:prstGeom prst="rect">
            <a:avLst/>
          </a:prstGeom>
          <a:noFill/>
        </p:spPr>
        <p:txBody>
          <a:bodyPr wrap="square" rtlCol="0">
            <a:spAutoFit/>
          </a:bodyPr>
          <a:lstStyle/>
          <a:p>
            <a:r>
              <a:rPr lang="en-US" sz="1400" dirty="0">
                <a:solidFill>
                  <a:srgbClr val="FF0000"/>
                </a:solidFill>
              </a:rPr>
              <a:t>0.1</a:t>
            </a:r>
          </a:p>
        </p:txBody>
      </p:sp>
      <p:cxnSp>
        <p:nvCxnSpPr>
          <p:cNvPr id="35" name="Straight Connector 34">
            <a:extLst>
              <a:ext uri="{FF2B5EF4-FFF2-40B4-BE49-F238E27FC236}">
                <a16:creationId xmlns:a16="http://schemas.microsoft.com/office/drawing/2014/main" id="{8B453654-D172-47B7-B2A8-1A2CBD5C8A58}"/>
              </a:ext>
            </a:extLst>
          </p:cNvPr>
          <p:cNvCxnSpPr>
            <a:cxnSpLocks/>
          </p:cNvCxnSpPr>
          <p:nvPr/>
        </p:nvCxnSpPr>
        <p:spPr>
          <a:xfrm flipV="1">
            <a:off x="3269307" y="3790433"/>
            <a:ext cx="0" cy="18522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FC5E8D1-D92D-4D81-9C09-08BB0C7FF543}"/>
              </a:ext>
            </a:extLst>
          </p:cNvPr>
          <p:cNvSpPr txBox="1"/>
          <p:nvPr/>
        </p:nvSpPr>
        <p:spPr>
          <a:xfrm>
            <a:off x="3117722" y="3897491"/>
            <a:ext cx="477078" cy="307777"/>
          </a:xfrm>
          <a:prstGeom prst="rect">
            <a:avLst/>
          </a:prstGeom>
          <a:noFill/>
        </p:spPr>
        <p:txBody>
          <a:bodyPr wrap="square" rtlCol="0">
            <a:spAutoFit/>
          </a:bodyPr>
          <a:lstStyle/>
          <a:p>
            <a:r>
              <a:rPr lang="en-US" sz="1400" dirty="0">
                <a:solidFill>
                  <a:srgbClr val="FF0000"/>
                </a:solidFill>
              </a:rPr>
              <a:t>1.3</a:t>
            </a:r>
          </a:p>
        </p:txBody>
      </p:sp>
      <p:sp>
        <p:nvSpPr>
          <p:cNvPr id="38" name="TextBox 37">
            <a:extLst>
              <a:ext uri="{FF2B5EF4-FFF2-40B4-BE49-F238E27FC236}">
                <a16:creationId xmlns:a16="http://schemas.microsoft.com/office/drawing/2014/main" id="{CB20C32A-46AA-4CD5-B309-D46A8A35BC26}"/>
              </a:ext>
            </a:extLst>
          </p:cNvPr>
          <p:cNvSpPr txBox="1"/>
          <p:nvPr/>
        </p:nvSpPr>
        <p:spPr>
          <a:xfrm>
            <a:off x="1653077" y="1940978"/>
            <a:ext cx="3406367" cy="923330"/>
          </a:xfrm>
          <a:prstGeom prst="rect">
            <a:avLst/>
          </a:prstGeom>
          <a:solidFill>
            <a:srgbClr val="FFFF00"/>
          </a:solidFill>
        </p:spPr>
        <p:txBody>
          <a:bodyPr wrap="square" rtlCol="0">
            <a:spAutoFit/>
          </a:bodyPr>
          <a:lstStyle/>
          <a:p>
            <a:r>
              <a:rPr lang="en-US" b="1" dirty="0">
                <a:latin typeface="Times New Roman" panose="02020603050405020304" pitchFamily="18" charset="0"/>
                <a:cs typeface="Times New Roman" panose="02020603050405020304" pitchFamily="18" charset="0"/>
              </a:rPr>
              <a:t>The damping coefficient can be determined experimentally via the logarithmic decrement.</a:t>
            </a:r>
          </a:p>
        </p:txBody>
      </p:sp>
    </p:spTree>
    <p:extLst>
      <p:ext uri="{BB962C8B-B14F-4D97-AF65-F5344CB8AC3E}">
        <p14:creationId xmlns:p14="http://schemas.microsoft.com/office/powerpoint/2010/main" val="123569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3" grpId="0"/>
      <p:bldP spid="37" grpId="0"/>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Relaxation time</a:t>
            </a:r>
          </a:p>
        </p:txBody>
      </p:sp>
      <p:sp>
        <p:nvSpPr>
          <p:cNvPr id="3" name="Content Placeholder 2"/>
          <p:cNvSpPr>
            <a:spLocks noGrp="1"/>
          </p:cNvSpPr>
          <p:nvPr>
            <p:ph idx="1"/>
          </p:nvPr>
        </p:nvSpPr>
        <p:spPr>
          <a:xfrm>
            <a:off x="585788" y="1845734"/>
            <a:ext cx="10569892" cy="402336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expresses the damping effect on the motion in terms of the time taken by </a:t>
            </a:r>
            <a:r>
              <a:rPr lang="en-US" sz="2800" b="1" dirty="0">
                <a:solidFill>
                  <a:srgbClr val="FF0000"/>
                </a:solidFill>
                <a:latin typeface="Times New Roman" panose="02020603050405020304" pitchFamily="18" charset="0"/>
                <a:cs typeface="Times New Roman" panose="02020603050405020304" pitchFamily="18" charset="0"/>
              </a:rPr>
              <a:t>the amplitude to decrease by a factor </a:t>
            </a:r>
            <a:r>
              <a:rPr lang="en-US" sz="2800" dirty="0">
                <a:latin typeface="Times New Roman" panose="02020603050405020304" pitchFamily="18" charset="0"/>
                <a:cs typeface="Times New Roman" panose="02020603050405020304" pitchFamily="18" charset="0"/>
              </a:rPr>
              <a:t>of ((1/</a:t>
            </a:r>
            <a:r>
              <a:rPr lang="en-US" sz="2800" i="1" dirty="0">
                <a:latin typeface="Times New Roman" panose="02020603050405020304" pitchFamily="18" charset="0"/>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 = 0.368) of its original amplitude; </a:t>
            </a:r>
            <a:r>
              <a:rPr lang="en-US" sz="2800" i="1" dirty="0">
                <a:latin typeface="Times New Roman" panose="02020603050405020304" pitchFamily="18" charset="0"/>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 = 2.718.</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relaxation time or modulus of decay is denoted as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sym typeface="Symbol" panose="05050102010706020507" pitchFamily="18" charset="2"/>
              </a:rPr>
              <a:t>From the expression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sym typeface="Symbol" panose="05050102010706020507" pitchFamily="18" charset="2"/>
              </a:rPr>
              <a:t>The relaxation time is a measure of </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how rapidly the motion is damped out by friction</a:t>
            </a:r>
            <a:r>
              <a:rPr lang="en-US" sz="2800" dirty="0">
                <a:latin typeface="Times New Roman" panose="02020603050405020304" pitchFamily="18" charset="0"/>
                <a:cs typeface="Times New Roman" panose="02020603050405020304" pitchFamily="18" charset="0"/>
                <a:sym typeface="Symbol" panose="05050102010706020507" pitchFamily="18" charset="2"/>
              </a:rPr>
              <a:t>. The higher the value of </a:t>
            </a:r>
            <a:r>
              <a:rPr lang="en-US" sz="2800" i="1" dirty="0">
                <a:latin typeface="Times New Roman" panose="02020603050405020304" pitchFamily="18" charset="0"/>
                <a:cs typeface="Times New Roman" panose="02020603050405020304" pitchFamily="18" charset="0"/>
                <a:sym typeface="Symbol" panose="05050102010706020507" pitchFamily="18" charset="2"/>
              </a:rPr>
              <a:t>r</a:t>
            </a:r>
            <a:r>
              <a:rPr lang="en-US" sz="2800" dirty="0">
                <a:latin typeface="Times New Roman" panose="02020603050405020304" pitchFamily="18" charset="0"/>
                <a:cs typeface="Times New Roman" panose="02020603050405020304" pitchFamily="18" charset="0"/>
                <a:sym typeface="Symbol" panose="05050102010706020507" pitchFamily="18" charset="2"/>
              </a:rPr>
              <a:t>, the shorter the relaxation time.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32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65169728"/>
              </p:ext>
            </p:extLst>
          </p:nvPr>
        </p:nvGraphicFramePr>
        <p:xfrm>
          <a:off x="4044950" y="3654425"/>
          <a:ext cx="4987925" cy="612775"/>
        </p:xfrm>
        <a:graphic>
          <a:graphicData uri="http://schemas.openxmlformats.org/presentationml/2006/ole">
            <mc:AlternateContent xmlns:mc="http://schemas.openxmlformats.org/markup-compatibility/2006">
              <mc:Choice xmlns:v="urn:schemas-microsoft-com:vml" Requires="v">
                <p:oleObj spid="_x0000_s12423" name="Equation" r:id="rId3" imgW="2171520" imgH="266400" progId="Equation.DSMT4">
                  <p:embed/>
                </p:oleObj>
              </mc:Choice>
              <mc:Fallback>
                <p:oleObj name="Equation" r:id="rId3" imgW="2171520" imgH="266400" progId="Equation.DSMT4">
                  <p:embed/>
                  <p:pic>
                    <p:nvPicPr>
                      <p:cNvPr id="0" name=""/>
                      <p:cNvPicPr/>
                      <p:nvPr/>
                    </p:nvPicPr>
                    <p:blipFill>
                      <a:blip r:embed="rId4"/>
                      <a:stretch>
                        <a:fillRect/>
                      </a:stretch>
                    </p:blipFill>
                    <p:spPr>
                      <a:xfrm>
                        <a:off x="4044950" y="3654425"/>
                        <a:ext cx="4987925" cy="612775"/>
                      </a:xfrm>
                      <a:prstGeom prst="rect">
                        <a:avLst/>
                      </a:prstGeom>
                    </p:spPr>
                  </p:pic>
                </p:oleObj>
              </mc:Fallback>
            </mc:AlternateContent>
          </a:graphicData>
        </a:graphic>
      </p:graphicFrame>
    </p:spTree>
    <p:extLst>
      <p:ext uri="{BB962C8B-B14F-4D97-AF65-F5344CB8AC3E}">
        <p14:creationId xmlns:p14="http://schemas.microsoft.com/office/powerpoint/2010/main" val="2741646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Quality Factor or Q-Value (1)</a:t>
            </a:r>
          </a:p>
        </p:txBody>
      </p:sp>
      <p:sp>
        <p:nvSpPr>
          <p:cNvPr id="3" name="Content Placeholder 2"/>
          <p:cNvSpPr>
            <a:spLocks noGrp="1"/>
          </p:cNvSpPr>
          <p:nvPr>
            <p:ph idx="1"/>
          </p:nvPr>
        </p:nvSpPr>
        <p:spPr>
          <a:xfrm>
            <a:off x="257175" y="1845734"/>
            <a:ext cx="11644313" cy="4023360"/>
          </a:xfrm>
        </p:spPr>
        <p:txBody>
          <a:bodyPr>
            <a:normAutofit lnSpcReduction="10000"/>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reduction of the </a:t>
            </a:r>
            <a:r>
              <a:rPr lang="en-US" sz="2800" b="1" dirty="0">
                <a:solidFill>
                  <a:srgbClr val="FF0000"/>
                </a:solidFill>
                <a:latin typeface="Times New Roman" panose="02020603050405020304" pitchFamily="18" charset="0"/>
                <a:cs typeface="Times New Roman" panose="02020603050405020304" pitchFamily="18" charset="0"/>
              </a:rPr>
              <a:t>total energy </a:t>
            </a:r>
            <a:r>
              <a:rPr lang="en-US" sz="2800" dirty="0">
                <a:latin typeface="Times New Roman" panose="02020603050405020304" pitchFamily="18" charset="0"/>
                <a:cs typeface="Times New Roman" panose="02020603050405020304" pitchFamily="18" charset="0"/>
              </a:rPr>
              <a:t>of the damped oscillator depends on the exponential decay factor given by</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time for the energy </a:t>
            </a:r>
            <a:r>
              <a:rPr lang="en-US" sz="2800" i="1" dirty="0">
                <a:latin typeface="Times New Roman" panose="02020603050405020304" pitchFamily="18" charset="0"/>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 to decay to </a:t>
            </a:r>
            <a:r>
              <a:rPr lang="en-US" sz="2800" i="1" dirty="0">
                <a:latin typeface="Times New Roman" panose="02020603050405020304" pitchFamily="18" charset="0"/>
                <a:cs typeface="Times New Roman" panose="02020603050405020304" pitchFamily="18" charset="0"/>
              </a:rPr>
              <a:t>E</a:t>
            </a:r>
            <a:r>
              <a:rPr lang="en-US" sz="2800" baseline="-25000" dirty="0">
                <a:latin typeface="Times New Roman" panose="02020603050405020304" pitchFamily="18" charset="0"/>
                <a:cs typeface="Times New Roman" panose="02020603050405020304" pitchFamily="18" charset="0"/>
              </a:rPr>
              <a:t>0</a:t>
            </a:r>
            <a:r>
              <a:rPr lang="en-US" sz="2800" i="1" dirty="0">
                <a:latin typeface="Times New Roman" panose="02020603050405020304" pitchFamily="18" charset="0"/>
                <a:cs typeface="Times New Roman" panose="02020603050405020304" pitchFamily="18" charset="0"/>
              </a:rPr>
              <a:t>e</a:t>
            </a:r>
            <a:r>
              <a:rPr lang="en-US" sz="2800" baseline="30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is given by</a:t>
            </a:r>
            <a:r>
              <a:rPr lang="en-US" sz="2800" i="1" dirty="0">
                <a:latin typeface="Times New Roman" panose="02020603050405020304" pitchFamily="18" charset="0"/>
                <a:cs typeface="Times New Roman" panose="02020603050405020304" pitchFamily="18" charset="0"/>
              </a:rPr>
              <a:t> t </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r</a:t>
            </a:r>
            <a:r>
              <a:rPr lang="en-US" sz="28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During this time, the oscillator will have vibrated through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ratio is defined as the </a:t>
            </a:r>
            <a:r>
              <a:rPr lang="en-US" sz="2800" b="1" dirty="0">
                <a:solidFill>
                  <a:srgbClr val="FF0000"/>
                </a:solidFill>
                <a:latin typeface="Times New Roman" panose="02020603050405020304" pitchFamily="18" charset="0"/>
                <a:cs typeface="Times New Roman" panose="02020603050405020304" pitchFamily="18" charset="0"/>
              </a:rPr>
              <a:t>quality factor                          </a:t>
            </a:r>
            <a:r>
              <a:rPr lang="en-US" sz="28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a:t>
            </a:r>
            <a:r>
              <a:rPr lang="en-US" sz="2800" dirty="0">
                <a:solidFill>
                  <a:srgbClr val="FF0000"/>
                </a:solidFill>
                <a:latin typeface="Times New Roman" panose="02020603050405020304" pitchFamily="18" charset="0"/>
                <a:cs typeface="Times New Roman" panose="02020603050405020304" pitchFamily="18" charset="0"/>
              </a:rPr>
              <a:t>expresses the number of radians</a:t>
            </a:r>
            <a:r>
              <a:rPr lang="en-US" sz="2800" dirty="0">
                <a:latin typeface="Times New Roman" panose="02020603050405020304" pitchFamily="18" charset="0"/>
                <a:cs typeface="Times New Roman" panose="02020603050405020304" pitchFamily="18" charset="0"/>
              </a:rPr>
              <a:t> through which the damped system oscillates as its energy decays by a factor of 1/</a:t>
            </a:r>
            <a:r>
              <a:rPr lang="en-US" sz="2800" i="1" dirty="0">
                <a:latin typeface="Times New Roman" panose="02020603050405020304" pitchFamily="18" charset="0"/>
                <a:cs typeface="Times New Roman" panose="02020603050405020304" pitchFamily="18" charset="0"/>
              </a:rPr>
              <a:t>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33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5939651"/>
              </p:ext>
            </p:extLst>
          </p:nvPr>
        </p:nvGraphicFramePr>
        <p:xfrm>
          <a:off x="4259580" y="2568575"/>
          <a:ext cx="1866900" cy="612775"/>
        </p:xfrm>
        <a:graphic>
          <a:graphicData uri="http://schemas.openxmlformats.org/presentationml/2006/ole">
            <mc:AlternateContent xmlns:mc="http://schemas.openxmlformats.org/markup-compatibility/2006">
              <mc:Choice xmlns:v="urn:schemas-microsoft-com:vml" Requires="v">
                <p:oleObj spid="_x0000_s13714" name="Equation" r:id="rId4" imgW="812520" imgH="266400" progId="Equation.DSMT4">
                  <p:embed/>
                </p:oleObj>
              </mc:Choice>
              <mc:Fallback>
                <p:oleObj name="Equation" r:id="rId4" imgW="812520" imgH="266400" progId="Equation.DSMT4">
                  <p:embed/>
                  <p:pic>
                    <p:nvPicPr>
                      <p:cNvPr id="0" name=""/>
                      <p:cNvPicPr/>
                      <p:nvPr/>
                    </p:nvPicPr>
                    <p:blipFill>
                      <a:blip r:embed="rId5"/>
                      <a:stretch>
                        <a:fillRect/>
                      </a:stretch>
                    </p:blipFill>
                    <p:spPr>
                      <a:xfrm>
                        <a:off x="4259580" y="2568575"/>
                        <a:ext cx="1866900" cy="6127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49520297"/>
              </p:ext>
            </p:extLst>
          </p:nvPr>
        </p:nvGraphicFramePr>
        <p:xfrm>
          <a:off x="8720138" y="3725862"/>
          <a:ext cx="963612" cy="496888"/>
        </p:xfrm>
        <a:graphic>
          <a:graphicData uri="http://schemas.openxmlformats.org/presentationml/2006/ole">
            <mc:AlternateContent xmlns:mc="http://schemas.openxmlformats.org/markup-compatibility/2006">
              <mc:Choice xmlns:v="urn:schemas-microsoft-com:vml" Requires="v">
                <p:oleObj spid="_x0000_s13715" name="Equation" r:id="rId6" imgW="419040" imgH="215640" progId="Equation.DSMT4">
                  <p:embed/>
                </p:oleObj>
              </mc:Choice>
              <mc:Fallback>
                <p:oleObj name="Equation" r:id="rId6" imgW="419040" imgH="215640" progId="Equation.DSMT4">
                  <p:embed/>
                  <p:pic>
                    <p:nvPicPr>
                      <p:cNvPr id="0" name=""/>
                      <p:cNvPicPr/>
                      <p:nvPr/>
                    </p:nvPicPr>
                    <p:blipFill>
                      <a:blip r:embed="rId7"/>
                      <a:stretch>
                        <a:fillRect/>
                      </a:stretch>
                    </p:blipFill>
                    <p:spPr>
                      <a:xfrm>
                        <a:off x="8720138" y="3725862"/>
                        <a:ext cx="963612" cy="49688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4016128"/>
              </p:ext>
            </p:extLst>
          </p:nvPr>
        </p:nvGraphicFramePr>
        <p:xfrm>
          <a:off x="6588124" y="4222750"/>
          <a:ext cx="1606550" cy="496888"/>
        </p:xfrm>
        <a:graphic>
          <a:graphicData uri="http://schemas.openxmlformats.org/presentationml/2006/ole">
            <mc:AlternateContent xmlns:mc="http://schemas.openxmlformats.org/markup-compatibility/2006">
              <mc:Choice xmlns:v="urn:schemas-microsoft-com:vml" Requires="v">
                <p:oleObj spid="_x0000_s13716" name="Equation" r:id="rId8" imgW="698400" imgH="215640" progId="Equation.DSMT4">
                  <p:embed/>
                </p:oleObj>
              </mc:Choice>
              <mc:Fallback>
                <p:oleObj name="Equation" r:id="rId8" imgW="698400" imgH="215640" progId="Equation.DSMT4">
                  <p:embed/>
                  <p:pic>
                    <p:nvPicPr>
                      <p:cNvPr id="0" name=""/>
                      <p:cNvPicPr/>
                      <p:nvPr/>
                    </p:nvPicPr>
                    <p:blipFill>
                      <a:blip r:embed="rId9"/>
                      <a:stretch>
                        <a:fillRect/>
                      </a:stretch>
                    </p:blipFill>
                    <p:spPr>
                      <a:xfrm>
                        <a:off x="6588124" y="4222750"/>
                        <a:ext cx="1606550" cy="496888"/>
                      </a:xfrm>
                      <a:prstGeom prst="rect">
                        <a:avLst/>
                      </a:prstGeom>
                    </p:spPr>
                  </p:pic>
                </p:oleObj>
              </mc:Fallback>
            </mc:AlternateContent>
          </a:graphicData>
        </a:graphic>
      </p:graphicFrame>
    </p:spTree>
    <p:extLst>
      <p:ext uri="{BB962C8B-B14F-4D97-AF65-F5344CB8AC3E}">
        <p14:creationId xmlns:p14="http://schemas.microsoft.com/office/powerpoint/2010/main" val="2943368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925" y="1845734"/>
            <a:ext cx="11288004" cy="4372186"/>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rate of energy loss is given as </a:t>
            </a:r>
            <a:r>
              <a:rPr lang="en-US" sz="2800" dirty="0" err="1">
                <a:latin typeface="Times New Roman" panose="02020603050405020304" pitchFamily="18" charset="0"/>
                <a:cs typeface="Times New Roman" panose="02020603050405020304" pitchFamily="18" charset="0"/>
              </a:rPr>
              <a:t>d</a:t>
            </a:r>
            <a:r>
              <a:rPr lang="en-US" sz="2800" i="1" dirty="0" err="1">
                <a:latin typeface="Times New Roman" panose="02020603050405020304" pitchFamily="18" charset="0"/>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dt</a:t>
            </a:r>
            <a:r>
              <a:rPr lang="en-US" sz="2800" dirty="0">
                <a:latin typeface="Times New Roman" panose="02020603050405020304" pitchFamily="18" charset="0"/>
                <a:cs typeface="Times New Roman" panose="02020603050405020304" pitchFamily="18" charset="0"/>
              </a:rPr>
              <a:t> where E = E</a:t>
            </a:r>
            <a:r>
              <a:rPr lang="en-US" sz="2800" baseline="-25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exp(-</a:t>
            </a:r>
            <a:r>
              <a:rPr lang="en-US" sz="2800" dirty="0" err="1">
                <a:latin typeface="Times New Roman" panose="02020603050405020304" pitchFamily="18" charset="0"/>
                <a:cs typeface="Times New Roman" panose="02020603050405020304" pitchFamily="18" charset="0"/>
              </a:rPr>
              <a:t>rt</a:t>
            </a:r>
            <a:r>
              <a:rPr lang="en-US" sz="2800" dirty="0">
                <a:latin typeface="Times New Roman" panose="02020603050405020304" pitchFamily="18" charset="0"/>
                <a:cs typeface="Times New Roman" panose="02020603050405020304" pitchFamily="18" charset="0"/>
              </a:rPr>
              <a:t>/m).</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If a time interval corresponding to the energy decay is given by </a:t>
            </a:r>
            <a:r>
              <a:rPr lang="en-US" sz="2800" i="1" dirty="0">
                <a:latin typeface="Times New Roman" panose="02020603050405020304" pitchFamily="18" charset="0"/>
                <a:cs typeface="Times New Roman" panose="02020603050405020304" pitchFamily="18" charset="0"/>
              </a:rPr>
              <a:t>t’</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(equivalent to the period of oscillation), the energy loss becomes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E</a:t>
            </a:r>
            <a:r>
              <a:rPr lang="en-US" sz="2800" dirty="0">
                <a:latin typeface="Times New Roman" panose="02020603050405020304" pitchFamily="18" charset="0"/>
                <a:cs typeface="Times New Roman" panose="02020603050405020304" pitchFamily="18" charset="0"/>
                <a:sym typeface="Symbol" panose="05050102010706020507" pitchFamily="18" charset="2"/>
              </a:rPr>
              <a:t> =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d</a:t>
            </a:r>
            <a:r>
              <a:rPr lang="en-US" sz="2800" i="1" dirty="0" err="1">
                <a:latin typeface="Times New Roman" panose="02020603050405020304" pitchFamily="18" charset="0"/>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/dt)t’.</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Because </a:t>
            </a:r>
            <a:r>
              <a:rPr lang="en-US" sz="2800" dirty="0" err="1">
                <a:latin typeface="Times New Roman" panose="02020603050405020304" pitchFamily="18" charset="0"/>
                <a:cs typeface="Times New Roman" panose="02020603050405020304" pitchFamily="18" charset="0"/>
              </a:rPr>
              <a:t>d</a:t>
            </a:r>
            <a:r>
              <a:rPr lang="en-US" sz="2800" i="1" dirty="0" err="1">
                <a:latin typeface="Times New Roman" panose="02020603050405020304" pitchFamily="18" charset="0"/>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dt</a:t>
            </a:r>
            <a:r>
              <a:rPr lang="en-US"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-r/m</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E</a:t>
            </a:r>
            <a:r>
              <a:rPr lang="en-US" sz="2800" baseline="-25000" dirty="0">
                <a:latin typeface="Times New Roman" panose="02020603050405020304" pitchFamily="18" charset="0"/>
                <a:cs typeface="Times New Roman" panose="02020603050405020304" pitchFamily="18" charset="0"/>
              </a:rPr>
              <a:t>0</a:t>
            </a:r>
            <a:r>
              <a:rPr lang="en-US" sz="2800" i="1" dirty="0">
                <a:latin typeface="Times New Roman" panose="02020603050405020304" pitchFamily="18" charset="0"/>
                <a:cs typeface="Times New Roman" panose="02020603050405020304" pitchFamily="18" charset="0"/>
              </a:rPr>
              <a:t>e</a:t>
            </a:r>
            <a:r>
              <a:rPr lang="en-US" sz="2800" baseline="30000" dirty="0">
                <a:latin typeface="Times New Roman" panose="02020603050405020304" pitchFamily="18" charset="0"/>
                <a:cs typeface="Times New Roman" panose="02020603050405020304" pitchFamily="18" charset="0"/>
              </a:rPr>
              <a:t>-rt/m</a:t>
            </a:r>
            <a:r>
              <a:rPr lang="en-US" sz="2800" dirty="0">
                <a:latin typeface="Times New Roman" panose="02020603050405020304" pitchFamily="18" charset="0"/>
                <a:cs typeface="Times New Roman" panose="02020603050405020304" pitchFamily="18" charset="0"/>
              </a:rPr>
              <a:t> and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This leads to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summary, Q is a measure of the rate at which an oscillator loses energy.</a:t>
            </a:r>
          </a:p>
        </p:txBody>
      </p:sp>
      <p:sp>
        <p:nvSpPr>
          <p:cNvPr id="4" name="Slide Number Placeholder 3"/>
          <p:cNvSpPr>
            <a:spLocks noGrp="1"/>
          </p:cNvSpPr>
          <p:nvPr>
            <p:ph type="sldNum" sz="quarter" idx="12"/>
          </p:nvPr>
        </p:nvSpPr>
        <p:spPr/>
        <p:txBody>
          <a:bodyPr/>
          <a:lstStyle/>
          <a:p>
            <a:fld id="{FC7DABFA-3049-44EC-8EA7-0509F86B5FC2}" type="slidenum">
              <a:rPr lang="en-US" smtClean="0"/>
              <a:t>34</a:t>
            </a:fld>
            <a:endParaRPr lang="en-US"/>
          </a:p>
        </p:txBody>
      </p:sp>
      <p:sp>
        <p:nvSpPr>
          <p:cNvPr id="5" name="Title 1"/>
          <p:cNvSpPr txBox="1">
            <a:spLocks/>
          </p:cNvSpPr>
          <p:nvPr/>
        </p:nvSpPr>
        <p:spPr>
          <a:xfrm>
            <a:off x="1306830" y="-11641"/>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Quality Factor or Q-Value (2)</a:t>
            </a:r>
          </a:p>
        </p:txBody>
      </p:sp>
      <p:graphicFrame>
        <p:nvGraphicFramePr>
          <p:cNvPr id="6" name="Object 5"/>
          <p:cNvGraphicFramePr>
            <a:graphicFrameLocks noChangeAspect="1"/>
          </p:cNvGraphicFramePr>
          <p:nvPr>
            <p:extLst>
              <p:ext uri="{D42A27DB-BD31-4B8C-83A1-F6EECF244321}">
                <p14:modId xmlns:p14="http://schemas.microsoft.com/office/powerpoint/2010/main" val="1344154157"/>
              </p:ext>
            </p:extLst>
          </p:nvPr>
        </p:nvGraphicFramePr>
        <p:xfrm>
          <a:off x="5849302" y="3360526"/>
          <a:ext cx="1606550" cy="496888"/>
        </p:xfrm>
        <a:graphic>
          <a:graphicData uri="http://schemas.openxmlformats.org/presentationml/2006/ole">
            <mc:AlternateContent xmlns:mc="http://schemas.openxmlformats.org/markup-compatibility/2006">
              <mc:Choice xmlns:v="urn:schemas-microsoft-com:vml" Requires="v">
                <p:oleObj spid="_x0000_s14716" name="Equation" r:id="rId4" imgW="698400" imgH="215640" progId="Equation.DSMT4">
                  <p:embed/>
                </p:oleObj>
              </mc:Choice>
              <mc:Fallback>
                <p:oleObj name="Equation" r:id="rId4" imgW="698400" imgH="215640" progId="Equation.DSMT4">
                  <p:embed/>
                  <p:pic>
                    <p:nvPicPr>
                      <p:cNvPr id="0" name=""/>
                      <p:cNvPicPr/>
                      <p:nvPr/>
                    </p:nvPicPr>
                    <p:blipFill>
                      <a:blip r:embed="rId5"/>
                      <a:stretch>
                        <a:fillRect/>
                      </a:stretch>
                    </p:blipFill>
                    <p:spPr>
                      <a:xfrm>
                        <a:off x="5849302" y="3360526"/>
                        <a:ext cx="1606550" cy="49688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43428419"/>
              </p:ext>
            </p:extLst>
          </p:nvPr>
        </p:nvGraphicFramePr>
        <p:xfrm>
          <a:off x="3390900" y="4264025"/>
          <a:ext cx="5316538" cy="965200"/>
        </p:xfrm>
        <a:graphic>
          <a:graphicData uri="http://schemas.openxmlformats.org/presentationml/2006/ole">
            <mc:AlternateContent xmlns:mc="http://schemas.openxmlformats.org/markup-compatibility/2006">
              <mc:Choice xmlns:v="urn:schemas-microsoft-com:vml" Requires="v">
                <p:oleObj spid="_x0000_s14717" name="Equation" r:id="rId6" imgW="2311200" imgH="419040" progId="Equation.DSMT4">
                  <p:embed/>
                </p:oleObj>
              </mc:Choice>
              <mc:Fallback>
                <p:oleObj name="Equation" r:id="rId6" imgW="2311200" imgH="419040" progId="Equation.DSMT4">
                  <p:embed/>
                  <p:pic>
                    <p:nvPicPr>
                      <p:cNvPr id="0" name=""/>
                      <p:cNvPicPr/>
                      <p:nvPr/>
                    </p:nvPicPr>
                    <p:blipFill>
                      <a:blip r:embed="rId7"/>
                      <a:stretch>
                        <a:fillRect/>
                      </a:stretch>
                    </p:blipFill>
                    <p:spPr>
                      <a:xfrm>
                        <a:off x="3390900" y="4264025"/>
                        <a:ext cx="5316538" cy="965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635671854"/>
              </p:ext>
            </p:extLst>
          </p:nvPr>
        </p:nvGraphicFramePr>
        <p:xfrm>
          <a:off x="4787900" y="2403475"/>
          <a:ext cx="127000" cy="114300"/>
        </p:xfrm>
        <a:graphic>
          <a:graphicData uri="http://schemas.openxmlformats.org/presentationml/2006/ole">
            <mc:AlternateContent xmlns:mc="http://schemas.openxmlformats.org/markup-compatibility/2006">
              <mc:Choice xmlns:v="urn:schemas-microsoft-com:vml" Requires="v">
                <p:oleObj spid="_x0000_s14718" name="Equation" r:id="rId8" imgW="126720" imgH="114120" progId="Equation.DSMT4">
                  <p:embed/>
                </p:oleObj>
              </mc:Choice>
              <mc:Fallback>
                <p:oleObj name="Equation" r:id="rId8" imgW="126720" imgH="114120" progId="Equation.DSMT4">
                  <p:embed/>
                  <p:pic>
                    <p:nvPicPr>
                      <p:cNvPr id="0" name=""/>
                      <p:cNvPicPr/>
                      <p:nvPr/>
                    </p:nvPicPr>
                    <p:blipFill>
                      <a:blip r:embed="rId9"/>
                      <a:stretch>
                        <a:fillRect/>
                      </a:stretch>
                    </p:blipFill>
                    <p:spPr>
                      <a:xfrm>
                        <a:off x="4787900" y="2403475"/>
                        <a:ext cx="127000" cy="114300"/>
                      </a:xfrm>
                      <a:prstGeom prst="rect">
                        <a:avLst/>
                      </a:prstGeom>
                    </p:spPr>
                  </p:pic>
                </p:oleObj>
              </mc:Fallback>
            </mc:AlternateContent>
          </a:graphicData>
        </a:graphic>
      </p:graphicFrame>
    </p:spTree>
    <p:extLst>
      <p:ext uri="{BB962C8B-B14F-4D97-AF65-F5344CB8AC3E}">
        <p14:creationId xmlns:p14="http://schemas.microsoft.com/office/powerpoint/2010/main" val="312886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Analysis of the Q value</a:t>
            </a:r>
          </a:p>
        </p:txBody>
      </p:sp>
      <p:sp>
        <p:nvSpPr>
          <p:cNvPr id="3" name="Content Placeholder 2"/>
          <p:cNvSpPr>
            <a:spLocks noGrp="1"/>
          </p:cNvSpPr>
          <p:nvPr>
            <p:ph idx="1"/>
          </p:nvPr>
        </p:nvSpPr>
        <p:spPr>
          <a:xfrm>
            <a:off x="1097280" y="1845733"/>
            <a:ext cx="10058400" cy="4428457"/>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amplitude decay follows </a:t>
            </a:r>
            <a:r>
              <a:rPr lang="en-US" dirty="0" err="1">
                <a:latin typeface="Times New Roman" panose="02020603050405020304" pitchFamily="18" charset="0"/>
                <a:cs typeface="Times New Roman" panose="02020603050405020304" pitchFamily="18" charset="0"/>
              </a:rPr>
              <a:t>exp</a:t>
            </a:r>
            <a:r>
              <a:rPr lang="en-US" dirty="0">
                <a:latin typeface="Times New Roman" panose="02020603050405020304" pitchFamily="18" charset="0"/>
                <a:cs typeface="Times New Roman" panose="02020603050405020304" pitchFamily="18" charset="0"/>
              </a:rPr>
              <a:t>(-r/2m)t.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Since energy </a:t>
            </a:r>
            <a:r>
              <a:rPr lang="en-US" dirty="0">
                <a:latin typeface="Times New Roman" panose="02020603050405020304" pitchFamily="18" charset="0"/>
                <a:cs typeface="Times New Roman" panose="02020603050405020304" pitchFamily="18" charset="0"/>
                <a:sym typeface="Symbol" panose="05050102010706020507" pitchFamily="18" charset="2"/>
              </a:rPr>
              <a:t> amplitude squared, the decay term becomes </a:t>
            </a:r>
            <a:r>
              <a:rPr lang="en-US" dirty="0" err="1">
                <a:latin typeface="Times New Roman" panose="02020603050405020304" pitchFamily="18" charset="0"/>
                <a:cs typeface="Times New Roman" panose="02020603050405020304" pitchFamily="18" charset="0"/>
                <a:sym typeface="Symbol" panose="05050102010706020507" pitchFamily="18" charset="2"/>
              </a:rPr>
              <a:t>exp</a:t>
            </a:r>
            <a:r>
              <a:rPr lang="en-US" dirty="0">
                <a:latin typeface="Times New Roman" panose="02020603050405020304" pitchFamily="18" charset="0"/>
                <a:cs typeface="Times New Roman" panose="02020603050405020304" pitchFamily="18" charset="0"/>
                <a:sym typeface="Symbol" panose="05050102010706020507" pitchFamily="18" charset="2"/>
              </a:rPr>
              <a:t>(-r/m)t.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The time taken for energy to change from </a:t>
            </a:r>
            <a:r>
              <a:rPr lang="en-US" dirty="0" err="1">
                <a:latin typeface="Times New Roman" panose="02020603050405020304" pitchFamily="18" charset="0"/>
                <a:cs typeface="Times New Roman" panose="02020603050405020304" pitchFamily="18" charset="0"/>
                <a:sym typeface="Symbol" panose="05050102010706020507" pitchFamily="18" charset="2"/>
              </a:rPr>
              <a:t>E</a:t>
            </a:r>
            <a:r>
              <a:rPr lang="en-US" baseline="-25000" dirty="0" err="1">
                <a:latin typeface="Times New Roman" panose="02020603050405020304" pitchFamily="18" charset="0"/>
                <a:cs typeface="Times New Roman" panose="02020603050405020304" pitchFamily="18" charset="0"/>
                <a:sym typeface="Symbol" panose="05050102010706020507" pitchFamily="18" charset="2"/>
              </a:rPr>
              <a:t>o</a:t>
            </a:r>
            <a:r>
              <a:rPr lang="en-US" dirty="0" err="1">
                <a:latin typeface="Times New Roman" panose="02020603050405020304" pitchFamily="18" charset="0"/>
                <a:cs typeface="Times New Roman" panose="02020603050405020304" pitchFamily="18" charset="0"/>
                <a:sym typeface="Symbol" panose="05050102010706020507" pitchFamily="18" charset="2"/>
              </a:rPr>
              <a:t>exp</a:t>
            </a:r>
            <a:r>
              <a:rPr lang="en-US" dirty="0">
                <a:latin typeface="Times New Roman" panose="02020603050405020304" pitchFamily="18" charset="0"/>
                <a:cs typeface="Times New Roman" panose="02020603050405020304" pitchFamily="18" charset="0"/>
                <a:sym typeface="Symbol" panose="05050102010706020507" pitchFamily="18" charset="2"/>
              </a:rPr>
              <a:t>(-r/2m)t to </a:t>
            </a:r>
            <a:r>
              <a:rPr lang="en-US" dirty="0" err="1">
                <a:latin typeface="Times New Roman" panose="02020603050405020304" pitchFamily="18" charset="0"/>
                <a:cs typeface="Times New Roman" panose="02020603050405020304" pitchFamily="18" charset="0"/>
                <a:sym typeface="Symbol" panose="05050102010706020507" pitchFamily="18" charset="2"/>
              </a:rPr>
              <a:t>E</a:t>
            </a:r>
            <a:r>
              <a:rPr lang="en-US" baseline="-25000" dirty="0" err="1">
                <a:latin typeface="Times New Roman" panose="02020603050405020304" pitchFamily="18" charset="0"/>
                <a:cs typeface="Times New Roman" panose="02020603050405020304" pitchFamily="18" charset="0"/>
                <a:sym typeface="Symbol" panose="05050102010706020507" pitchFamily="18" charset="2"/>
              </a:rPr>
              <a:t>o</a:t>
            </a:r>
            <a:r>
              <a:rPr lang="en-US" dirty="0" err="1">
                <a:latin typeface="Times New Roman" panose="02020603050405020304" pitchFamily="18" charset="0"/>
                <a:cs typeface="Times New Roman" panose="02020603050405020304" pitchFamily="18" charset="0"/>
                <a:sym typeface="Symbol" panose="05050102010706020507" pitchFamily="18" charset="2"/>
              </a:rPr>
              <a:t>exp</a:t>
            </a:r>
            <a:r>
              <a:rPr lang="en-US" dirty="0">
                <a:latin typeface="Times New Roman" panose="02020603050405020304" pitchFamily="18" charset="0"/>
                <a:cs typeface="Times New Roman" panose="02020603050405020304" pitchFamily="18" charset="0"/>
                <a:sym typeface="Symbol" panose="05050102010706020507" pitchFamily="18" charset="2"/>
              </a:rPr>
              <a:t>(-1) is found to be m/r.</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Since over one period ’ corresponding to  2 </a:t>
            </a:r>
            <a:r>
              <a:rPr lang="en-US" dirty="0" err="1">
                <a:latin typeface="Times New Roman" panose="02020603050405020304" pitchFamily="18" charset="0"/>
                <a:cs typeface="Times New Roman" panose="02020603050405020304" pitchFamily="18" charset="0"/>
                <a:sym typeface="Symbol" panose="05050102010706020507" pitchFamily="18" charset="2"/>
              </a:rPr>
              <a:t>redians</a:t>
            </a:r>
            <a:r>
              <a:rPr lang="en-US" dirty="0">
                <a:latin typeface="Times New Roman" panose="02020603050405020304" pitchFamily="18" charset="0"/>
                <a:cs typeface="Times New Roman" panose="02020603050405020304" pitchFamily="18" charset="0"/>
                <a:sym typeface="Symbol" panose="05050102010706020507" pitchFamily="18" charset="2"/>
              </a:rPr>
              <a:t> change, </a:t>
            </a: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for m/r  the radian change becomes (2/’)(m/r)  ’m/r. This quantity is known as Q value.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Now, if we consider the rate of energy change </a:t>
            </a:r>
            <a:r>
              <a:rPr lang="en-US" dirty="0" err="1">
                <a:latin typeface="Times New Roman" panose="02020603050405020304" pitchFamily="18" charset="0"/>
                <a:cs typeface="Times New Roman" panose="02020603050405020304" pitchFamily="18" charset="0"/>
              </a:rPr>
              <a:t>dE</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dt</a:t>
            </a:r>
            <a:r>
              <a:rPr lang="en-US" dirty="0">
                <a:latin typeface="Times New Roman" panose="02020603050405020304" pitchFamily="18" charset="0"/>
                <a:cs typeface="Times New Roman" panose="02020603050405020304" pitchFamily="18" charset="0"/>
              </a:rPr>
              <a:t> = (-r/m)</a:t>
            </a:r>
            <a:r>
              <a:rPr lang="en-US" dirty="0" err="1">
                <a:latin typeface="Times New Roman" panose="02020603050405020304" pitchFamily="18" charset="0"/>
                <a:cs typeface="Times New Roman" panose="02020603050405020304" pitchFamily="18" charset="0"/>
              </a:rPr>
              <a:t>E</a:t>
            </a:r>
            <a:r>
              <a:rPr lang="en-US" baseline="-25000" dirty="0" err="1">
                <a:latin typeface="Times New Roman" panose="02020603050405020304" pitchFamily="18" charset="0"/>
                <a:cs typeface="Times New Roman" panose="02020603050405020304" pitchFamily="18" charset="0"/>
              </a:rPr>
              <a:t>o</a:t>
            </a:r>
            <a:r>
              <a:rPr lang="en-US" dirty="0" err="1">
                <a:latin typeface="Times New Roman" panose="02020603050405020304" pitchFamily="18" charset="0"/>
                <a:cs typeface="Times New Roman" panose="02020603050405020304" pitchFamily="18" charset="0"/>
              </a:rPr>
              <a:t>exp</a:t>
            </a:r>
            <a:r>
              <a:rPr lang="en-US" dirty="0">
                <a:latin typeface="Times New Roman" panose="02020603050405020304" pitchFamily="18" charset="0"/>
                <a:cs typeface="Times New Roman" panose="02020603050405020304" pitchFamily="18" charset="0"/>
              </a:rPr>
              <a:t>(-r/2m)t = (-r/m)E.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time interval </a:t>
            </a:r>
            <a:r>
              <a:rPr lang="en-US" dirty="0" err="1">
                <a:latin typeface="Times New Roman" panose="02020603050405020304" pitchFamily="18" charset="0"/>
                <a:cs typeface="Times New Roman" panose="02020603050405020304" pitchFamily="18" charset="0"/>
              </a:rPr>
              <a:t>dt</a:t>
            </a:r>
            <a:r>
              <a:rPr lang="en-US" dirty="0">
                <a:latin typeface="Times New Roman" panose="02020603050405020304" pitchFamily="18" charset="0"/>
                <a:cs typeface="Times New Roman" panose="02020603050405020304" pitchFamily="18" charset="0"/>
              </a:rPr>
              <a:t> is chosen to be </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dE</a:t>
            </a:r>
            <a:r>
              <a:rPr lang="en-US" dirty="0">
                <a:latin typeface="Times New Roman" panose="02020603050405020304" pitchFamily="18" charset="0"/>
                <a:cs typeface="Times New Roman" panose="02020603050405020304" pitchFamily="18" charset="0"/>
                <a:sym typeface="Symbol" panose="05050102010706020507" pitchFamily="18" charset="2"/>
              </a:rPr>
              <a:t> becomes E (energy loss per cycle) and E becomes a stored energy.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Therefore, E/-E=m/(r’). And due to Q = ’m/r,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E/-E=Q/2</a:t>
            </a:r>
            <a:r>
              <a:rPr lang="en-US" dirty="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The Q value expresses the ratio of the stored energy in an oscillator to the energy lost per cycle.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35</a:t>
            </a:fld>
            <a:endParaRPr lang="en-US"/>
          </a:p>
        </p:txBody>
      </p:sp>
    </p:spTree>
    <p:extLst>
      <p:ext uri="{BB962C8B-B14F-4D97-AF65-F5344CB8AC3E}">
        <p14:creationId xmlns:p14="http://schemas.microsoft.com/office/powerpoint/2010/main" val="1051451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482B-05C3-4476-BB56-D4386A01C1C8}"/>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Example 4</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408652F-6E55-41AE-A80B-4C0225F62557}"/>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frequency of a damped simple harmonic oscillator is given by</a:t>
                </a:r>
              </a:p>
              <a:p>
                <a14:m>
                  <m:oMath xmlns:m="http://schemas.openxmlformats.org/officeDocument/2006/math">
                    <m:r>
                      <a:rPr lang="en-US" b="0" i="1" smtClean="0">
                        <a:latin typeface="Cambria Math" panose="02040503050406030204" pitchFamily="18" charset="0"/>
                      </a:rPr>
                      <m:t>                                                          </m:t>
                    </m:r>
                    <m:sSup>
                      <m:sSupPr>
                        <m:ctrlPr>
                          <a:rPr lang="en-US" i="1" smtClean="0">
                            <a:latin typeface="Cambria Math" panose="02040503050406030204" pitchFamily="18" charset="0"/>
                          </a:rPr>
                        </m:ctrlPr>
                      </m:sSupPr>
                      <m:e>
                        <m:r>
                          <a:rPr lang="en-US"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𝑠</m:t>
                        </m:r>
                      </m:num>
                      <m:den>
                        <m:r>
                          <a:rPr lang="en-US" b="0" i="1" smtClean="0">
                            <a:latin typeface="Cambria Math" panose="02040503050406030204" pitchFamily="18" charset="0"/>
                          </a:rPr>
                          <m:t>𝑚</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r>
                              <a:rPr lang="en-US" b="0" i="1" smtClean="0">
                                <a:latin typeface="Cambria Math" panose="02040503050406030204" pitchFamily="18" charset="0"/>
                              </a:rPr>
                              <m:t>𝑚</m:t>
                            </m:r>
                          </m:e>
                          <m:sup>
                            <m:r>
                              <a:rPr lang="en-US" b="0" i="1" smtClean="0">
                                <a:latin typeface="Cambria Math" panose="02040503050406030204" pitchFamily="18" charset="0"/>
                              </a:rPr>
                              <m:t>2</m:t>
                            </m:r>
                          </m:sup>
                        </m:sSup>
                      </m:den>
                    </m:f>
                  </m:oMath>
                </a14:m>
                <a:r>
                  <a:rPr lang="en-US" dirty="0">
                    <a:latin typeface="Times New Roman" panose="02020603050405020304" pitchFamily="18" charset="0"/>
                    <a:cs typeface="Times New Roman" panose="02020603050405020304" pitchFamily="18" charset="0"/>
                  </a:rPr>
                  <a:t>=</a:t>
                </a:r>
                <a14:m>
                  <m:oMath xmlns:m="http://schemas.openxmlformats.org/officeDocument/2006/math">
                    <m:sSubSup>
                      <m:sSubSupPr>
                        <m:ctrlPr>
                          <a:rPr lang="en-US" i="1" dirty="0" smtClean="0">
                            <a:latin typeface="Cambria Math" panose="02040503050406030204" pitchFamily="18" charset="0"/>
                          </a:rPr>
                        </m:ctrlPr>
                      </m:sSubSupPr>
                      <m:e>
                        <m:r>
                          <a:rPr lang="en-US" i="1" dirty="0" smtClean="0">
                            <a:latin typeface="Cambria Math" panose="02040503050406030204" pitchFamily="18" charset="0"/>
                            <a:sym typeface="Symbol" panose="05050102010706020507" pitchFamily="18" charset="2"/>
                          </a:rPr>
                          <m:t></m:t>
                        </m:r>
                      </m:e>
                      <m:sub>
                        <m:r>
                          <a:rPr lang="en-US" b="0" i="1" dirty="0" smtClean="0">
                            <a:latin typeface="Cambria Math" panose="02040503050406030204" pitchFamily="18" charset="0"/>
                          </a:rPr>
                          <m:t>0</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num>
                      <m:den>
                        <m:sSup>
                          <m:sSupPr>
                            <m:ctrlPr>
                              <a:rPr lang="en-US" i="1">
                                <a:latin typeface="Cambria Math" panose="02040503050406030204" pitchFamily="18" charset="0"/>
                              </a:rPr>
                            </m:ctrlPr>
                          </m:sSupPr>
                          <m:e>
                            <m:r>
                              <a:rPr lang="en-US" b="0" i="1" smtClean="0">
                                <a:latin typeface="Cambria Math" panose="02040503050406030204" pitchFamily="18" charset="0"/>
                              </a:rPr>
                              <m:t>4</m:t>
                            </m:r>
                            <m:r>
                              <a:rPr lang="en-US" b="0" i="1" smtClean="0">
                                <a:latin typeface="Cambria Math" panose="02040503050406030204" pitchFamily="18" charset="0"/>
                              </a:rPr>
                              <m:t>𝑚</m:t>
                            </m:r>
                          </m:e>
                          <m:sup>
                            <m:r>
                              <a:rPr lang="en-US" b="0" i="1" smtClean="0">
                                <a:latin typeface="Cambria Math" panose="02040503050406030204" pitchFamily="18" charset="0"/>
                              </a:rPr>
                              <m:t>2</m:t>
                            </m:r>
                          </m:sup>
                        </m:sSup>
                      </m:den>
                    </m:f>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If</a:t>
                </a:r>
                <a14:m>
                  <m:oMath xmlns:m="http://schemas.openxmlformats.org/officeDocument/2006/math">
                    <m:r>
                      <a:rPr lang="en-US" b="0" i="0" dirty="0" smtClean="0">
                        <a:latin typeface="Cambria Math" panose="02040503050406030204" pitchFamily="18" charset="0"/>
                      </a:rPr>
                      <m:t>   </m:t>
                    </m:r>
                    <m:sSubSup>
                      <m:sSubSupPr>
                        <m:ctrlPr>
                          <a:rPr lang="en-US" i="1" dirty="0">
                            <a:latin typeface="Cambria Math" panose="02040503050406030204" pitchFamily="18" charset="0"/>
                          </a:rPr>
                        </m:ctrlPr>
                      </m:sSubSupPr>
                      <m:e>
                        <m:r>
                          <a:rPr lang="en-US" i="1" dirty="0">
                            <a:latin typeface="Cambria Math" panose="02040503050406030204" pitchFamily="18" charset="0"/>
                            <a:sym typeface="Symbol" panose="05050102010706020507" pitchFamily="18" charset="2"/>
                          </a:rPr>
                          <m:t></m:t>
                        </m:r>
                      </m:e>
                      <m:sub>
                        <m:r>
                          <a:rPr lang="en-US" i="1" dirty="0">
                            <a:latin typeface="Cambria Math" panose="02040503050406030204" pitchFamily="18" charset="0"/>
                          </a:rPr>
                          <m:t>0</m:t>
                        </m:r>
                      </m:sub>
                      <m:sup>
                        <m:r>
                          <a:rPr lang="en-US" i="1" dirty="0">
                            <a:latin typeface="Cambria Math" panose="02040503050406030204" pitchFamily="18" charset="0"/>
                          </a:rPr>
                          <m:t>2</m:t>
                        </m:r>
                      </m:sup>
                    </m:sSubSup>
                    <m:r>
                      <a:rPr lang="en-US" b="0" i="1" dirty="0" smtClean="0">
                        <a:latin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2</m:t>
                        </m:r>
                      </m:sup>
                    </m:sSup>
                  </m:oMath>
                </a14:m>
                <a:r>
                  <a:rPr lang="en-US"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10</m:t>
                        </m:r>
                      </m:e>
                      <m:sup>
                        <m:r>
                          <a:rPr lang="en-US" b="0" i="1" dirty="0" smtClean="0">
                            <a:latin typeface="Cambria Math" panose="02040503050406030204" pitchFamily="18" charset="0"/>
                            <a:cs typeface="Times New Roman" panose="02020603050405020304" pitchFamily="18" charset="0"/>
                          </a:rPr>
                          <m:t>−6</m:t>
                        </m:r>
                      </m:sup>
                    </m:sSup>
                  </m:oMath>
                </a14:m>
                <a:r>
                  <a:rPr lang="en-US" dirty="0"/>
                  <a:t>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sym typeface="Symbol" panose="05050102010706020507" pitchFamily="18" charset="2"/>
                          </a:rPr>
                          <m:t></m:t>
                        </m:r>
                      </m:e>
                      <m:sub>
                        <m:r>
                          <a:rPr lang="en-US" i="1" dirty="0">
                            <a:latin typeface="Cambria Math" panose="02040503050406030204" pitchFamily="18" charset="0"/>
                          </a:rPr>
                          <m:t>0</m:t>
                        </m:r>
                      </m:sub>
                      <m:sup>
                        <m:r>
                          <a:rPr lang="en-US" i="1" dirty="0">
                            <a:latin typeface="Cambria Math" panose="02040503050406030204" pitchFamily="18" charset="0"/>
                          </a:rPr>
                          <m:t>2</m:t>
                        </m:r>
                      </m:sup>
                    </m:sSubSup>
                  </m:oMath>
                </a14:m>
                <a:r>
                  <a:rPr lang="en-US" dirty="0">
                    <a:latin typeface="Times New Roman" panose="02020603050405020304" pitchFamily="18" charset="0"/>
                    <a:cs typeface="Times New Roman" panose="02020603050405020304" pitchFamily="18" charset="0"/>
                  </a:rPr>
                  <a:t> , determine quality factor Q and logarithmic decrement </a:t>
                </a:r>
                <a:r>
                  <a:rPr lang="en-US" dirty="0">
                    <a:latin typeface="Times New Roman" panose="02020603050405020304" pitchFamily="18" charset="0"/>
                    <a:cs typeface="Times New Roman" panose="02020603050405020304" pitchFamily="18" charset="0"/>
                    <a:sym typeface="Symbol" panose="05050102010706020507" pitchFamily="18" charset="2"/>
                  </a:rPr>
                  <a:t>.</a:t>
                </a:r>
              </a:p>
              <a:p>
                <a:r>
                  <a:rPr lang="en-US" dirty="0">
                    <a:latin typeface="Times New Roman" panose="02020603050405020304" pitchFamily="18" charset="0"/>
                    <a:cs typeface="Times New Roman" panose="02020603050405020304" pitchFamily="18" charset="0"/>
                    <a:sym typeface="Symbol" panose="05050102010706020507" pitchFamily="18" charset="2"/>
                  </a:rPr>
                  <a:t>(b) If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sym typeface="Symbol" panose="05050102010706020507" pitchFamily="18" charset="2"/>
                          </a:rPr>
                        </m:ctrlPr>
                      </m:sSubPr>
                      <m:e>
                        <m:r>
                          <a:rPr lang="en-US" i="1" smtClean="0">
                            <a:latin typeface="Cambria Math" panose="02040503050406030204" pitchFamily="18" charset="0"/>
                            <a:cs typeface="Times New Roman" panose="02020603050405020304" pitchFamily="18" charset="0"/>
                            <a:sym typeface="Symbol" panose="05050102010706020507" pitchFamily="18" charset="2"/>
                          </a:rPr>
                          <m:t></m:t>
                        </m:r>
                      </m:e>
                      <m:sub>
                        <m:r>
                          <a:rPr lang="en-US" b="0" i="1" smtClean="0">
                            <a:latin typeface="Cambria Math" panose="02040503050406030204" pitchFamily="18" charset="0"/>
                            <a:cs typeface="Times New Roman" panose="02020603050405020304" pitchFamily="18" charset="0"/>
                            <a:sym typeface="Symbol" panose="05050102010706020507" pitchFamily="18" charset="2"/>
                          </a:rPr>
                          <m:t>0</m:t>
                        </m:r>
                      </m:sub>
                    </m:sSub>
                    <m:r>
                      <a:rPr lang="en-US" b="0" i="1" smtClean="0">
                        <a:latin typeface="Cambria Math" panose="02040503050406030204" pitchFamily="18" charset="0"/>
                        <a:cs typeface="Times New Roman" panose="02020603050405020304" pitchFamily="18" charset="0"/>
                        <a:sym typeface="Symbol" panose="05050102010706020507" pitchFamily="18" charset="2"/>
                      </a:rPr>
                      <m:t>=</m:t>
                    </m:r>
                    <m:sSup>
                      <m:sSupPr>
                        <m:ctrlPr>
                          <a:rPr lang="en-US" b="0" i="1" smtClean="0">
                            <a:latin typeface="Cambria Math" panose="02040503050406030204" pitchFamily="18" charset="0"/>
                            <a:cs typeface="Times New Roman" panose="02020603050405020304" pitchFamily="18" charset="0"/>
                            <a:sym typeface="Symbol" panose="05050102010706020507" pitchFamily="18" charset="2"/>
                          </a:rPr>
                        </m:ctrlPr>
                      </m:sSupPr>
                      <m:e>
                        <m:r>
                          <a:rPr lang="en-US" b="0" i="1" smtClean="0">
                            <a:latin typeface="Cambria Math" panose="02040503050406030204" pitchFamily="18" charset="0"/>
                            <a:cs typeface="Times New Roman" panose="02020603050405020304" pitchFamily="18" charset="0"/>
                            <a:sym typeface="Symbol" panose="05050102010706020507" pitchFamily="18" charset="2"/>
                          </a:rPr>
                          <m:t>10</m:t>
                        </m:r>
                      </m:e>
                      <m:sup>
                        <m:r>
                          <a:rPr lang="en-US" b="0" i="1" smtClean="0">
                            <a:latin typeface="Cambria Math" panose="02040503050406030204" pitchFamily="18" charset="0"/>
                            <a:cs typeface="Times New Roman" panose="02020603050405020304" pitchFamily="18" charset="0"/>
                            <a:sym typeface="Symbol" panose="05050102010706020507" pitchFamily="18" charset="2"/>
                          </a:rPr>
                          <m:t>6</m:t>
                        </m:r>
                      </m:sup>
                    </m:sSup>
                    <m:r>
                      <a:rPr lang="en-US" b="0" i="1" smtClean="0">
                        <a:latin typeface="Cambria Math" panose="02040503050406030204" pitchFamily="18" charset="0"/>
                        <a:cs typeface="Times New Roman" panose="02020603050405020304" pitchFamily="18" charset="0"/>
                        <a:sym typeface="Symbol" panose="05050102010706020507" pitchFamily="18" charset="2"/>
                      </a:rPr>
                      <m:t> </m:t>
                    </m:r>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r>
                      <a:rPr lang="en-US" b="0" i="1" smtClean="0">
                        <a:latin typeface="Cambria Math" panose="02040503050406030204" pitchFamily="18" charset="0"/>
                        <a:cs typeface="Times New Roman" panose="02020603050405020304" pitchFamily="18" charset="0"/>
                      </a:rPr>
                      <m:t>𝑚</m:t>
                    </m:r>
                    <m:r>
                      <a:rPr lang="en-US" b="0" i="1" smtClean="0">
                        <a:latin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10</m:t>
                        </m:r>
                      </m:e>
                      <m:sup>
                        <m:r>
                          <a:rPr lang="en-US" b="0" i="1" smtClean="0">
                            <a:latin typeface="Cambria Math" panose="02040503050406030204" pitchFamily="18" charset="0"/>
                            <a:cs typeface="Times New Roman" panose="02020603050405020304" pitchFamily="18" charset="0"/>
                          </a:rPr>
                          <m:t>−10</m:t>
                        </m:r>
                      </m:sup>
                    </m:sSup>
                  </m:oMath>
                </a14:m>
                <a:r>
                  <a:rPr lang="en-US" dirty="0">
                    <a:latin typeface="Times New Roman" panose="02020603050405020304" pitchFamily="18" charset="0"/>
                    <a:cs typeface="Times New Roman" panose="02020603050405020304" pitchFamily="18" charset="0"/>
                  </a:rPr>
                  <a:t> kg, determine the stiffness of the system and the resistive constant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(c) If the maximum displacement at t = 0 is 10</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m. Determine the energy of the system and time taken to decay to 1/</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of this value.</a:t>
                </a:r>
              </a:p>
              <a:p>
                <a:r>
                  <a:rPr lang="en-US" dirty="0">
                    <a:latin typeface="Times New Roman" panose="02020603050405020304" pitchFamily="18" charset="0"/>
                    <a:cs typeface="Times New Roman" panose="02020603050405020304" pitchFamily="18" charset="0"/>
                  </a:rPr>
                  <a:t>(d) Show that the energy loss in the first cycle is </a:t>
                </a:r>
                <a14:m>
                  <m:oMath xmlns:m="http://schemas.openxmlformats.org/officeDocument/2006/math">
                    <m:r>
                      <a:rPr lang="en-US" b="0" i="1" smtClean="0">
                        <a:latin typeface="Cambria Math" panose="02040503050406030204" pitchFamily="18" charset="0"/>
                        <a:cs typeface="Times New Roman" panose="02020603050405020304" pitchFamily="18" charset="0"/>
                      </a:rPr>
                      <m:t>2</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−5</m:t>
                        </m:r>
                      </m:sup>
                    </m:sSup>
                  </m:oMath>
                </a14:m>
                <a:r>
                  <a:rPr lang="en-US" dirty="0">
                    <a:latin typeface="Times New Roman" panose="02020603050405020304" pitchFamily="18" charset="0"/>
                    <a:cs typeface="Times New Roman" panose="02020603050405020304" pitchFamily="18" charset="0"/>
                  </a:rPr>
                  <a:t>  J.</a:t>
                </a:r>
              </a:p>
            </p:txBody>
          </p:sp>
        </mc:Choice>
        <mc:Fallback>
          <p:sp>
            <p:nvSpPr>
              <p:cNvPr id="3" name="Content Placeholder 2">
                <a:extLst>
                  <a:ext uri="{FF2B5EF4-FFF2-40B4-BE49-F238E27FC236}">
                    <a16:creationId xmlns:a16="http://schemas.microsoft.com/office/drawing/2014/main" id="{6408652F-6E55-41AE-A80B-4C0225F62557}"/>
                  </a:ext>
                </a:extLst>
              </p:cNvPr>
              <p:cNvSpPr>
                <a:spLocks noGrp="1" noRot="1" noChangeAspect="1" noMove="1" noResize="1" noEditPoints="1" noAdjustHandles="1" noChangeArrowheads="1" noChangeShapeType="1" noTextEdit="1"/>
              </p:cNvSpPr>
              <p:nvPr>
                <p:ph idx="1"/>
              </p:nvPr>
            </p:nvSpPr>
            <p:spPr>
              <a:blipFill>
                <a:blip r:embed="rId2"/>
                <a:stretch>
                  <a:fillRect l="-606" t="-1667" r="-30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ECB04E3-AFB2-4C97-9359-21303678F1CA}"/>
              </a:ext>
            </a:extLst>
          </p:cNvPr>
          <p:cNvSpPr>
            <a:spLocks noGrp="1"/>
          </p:cNvSpPr>
          <p:nvPr>
            <p:ph type="sldNum" sz="quarter" idx="12"/>
          </p:nvPr>
        </p:nvSpPr>
        <p:spPr/>
        <p:txBody>
          <a:bodyPr/>
          <a:lstStyle/>
          <a:p>
            <a:fld id="{FC7DABFA-3049-44EC-8EA7-0509F86B5FC2}" type="slidenum">
              <a:rPr lang="en-US" smtClean="0"/>
              <a:t>36</a:t>
            </a:fld>
            <a:endParaRPr lang="en-US"/>
          </a:p>
        </p:txBody>
      </p:sp>
    </p:spTree>
    <p:extLst>
      <p:ext uri="{BB962C8B-B14F-4D97-AF65-F5344CB8AC3E}">
        <p14:creationId xmlns:p14="http://schemas.microsoft.com/office/powerpoint/2010/main" val="1982537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A93BA-6DD5-43D7-A3EB-760FC77239B0}"/>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2933907-3036-4741-8903-5E7DCB58B23C}"/>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 </a:t>
                </a:r>
                <a14:m>
                  <m:oMath xmlns:m="http://schemas.openxmlformats.org/officeDocument/2006/math">
                    <m:r>
                      <a:rPr lang="en-US" i="1" smtClean="0">
                        <a:latin typeface="Cambria Math" panose="02040503050406030204" pitchFamily="18" charset="0"/>
                        <a:ea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sym typeface="Symbol" panose="05050102010706020507" pitchFamily="18" charset="2"/>
                          </a:rPr>
                          <m:t></m:t>
                        </m:r>
                      </m:e>
                      <m:sub>
                        <m:r>
                          <a:rPr lang="en-US" i="1" dirty="0">
                            <a:latin typeface="Cambria Math" panose="02040503050406030204" pitchFamily="18" charset="0"/>
                          </a:rPr>
                          <m:t>0</m:t>
                        </m:r>
                      </m:sub>
                      <m:sup>
                        <m:r>
                          <a:rPr lang="en-US" i="1" dirty="0">
                            <a:latin typeface="Cambria Math" panose="02040503050406030204" pitchFamily="18" charset="0"/>
                          </a:rPr>
                          <m:t>2</m:t>
                        </m:r>
                      </m:sup>
                    </m:sSubSup>
                    <m:r>
                      <a:rPr lang="en-US" i="1" dirty="0">
                        <a:latin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2</m:t>
                        </m:r>
                      </m:sup>
                    </m:sSup>
                  </m:oMath>
                </a14:m>
                <a:r>
                  <a:rPr lang="en-US"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i="1" dirty="0">
                            <a:latin typeface="Cambria Math" panose="02040503050406030204" pitchFamily="18" charset="0"/>
                            <a:cs typeface="Times New Roman" panose="02020603050405020304" pitchFamily="18" charset="0"/>
                          </a:rPr>
                        </m:ctrlPr>
                      </m:sSupPr>
                      <m:e>
                        <m:r>
                          <a:rPr lang="en-US" i="1" dirty="0">
                            <a:latin typeface="Cambria Math" panose="02040503050406030204" pitchFamily="18" charset="0"/>
                            <a:cs typeface="Times New Roman" panose="02020603050405020304" pitchFamily="18" charset="0"/>
                          </a:rPr>
                          <m:t>10</m:t>
                        </m:r>
                      </m:e>
                      <m:sup>
                        <m:r>
                          <a:rPr lang="en-US" i="1" dirty="0">
                            <a:latin typeface="Cambria Math" panose="02040503050406030204" pitchFamily="18" charset="0"/>
                            <a:cs typeface="Times New Roman" panose="02020603050405020304" pitchFamily="18" charset="0"/>
                          </a:rPr>
                          <m:t>−6</m:t>
                        </m:r>
                      </m:sup>
                    </m:sSup>
                  </m:oMath>
                </a14:m>
                <a:r>
                  <a:rPr lang="en-US" dirty="0"/>
                  <a:t>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sym typeface="Symbol" panose="05050102010706020507" pitchFamily="18" charset="2"/>
                          </a:rPr>
                          <m:t></m:t>
                        </m:r>
                      </m:e>
                      <m:sub>
                        <m:r>
                          <a:rPr lang="en-US" i="1" dirty="0">
                            <a:latin typeface="Cambria Math" panose="02040503050406030204" pitchFamily="18" charset="0"/>
                          </a:rPr>
                          <m:t>0</m:t>
                        </m:r>
                      </m:sub>
                      <m:sup>
                        <m:r>
                          <a:rPr lang="en-US" i="1" dirty="0">
                            <a:latin typeface="Cambria Math" panose="02040503050406030204" pitchFamily="18" charset="0"/>
                          </a:rPr>
                          <m:t>2</m:t>
                        </m:r>
                      </m:sup>
                    </m:sSubSup>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f>
                      <m:fPr>
                        <m:type m:val="lin"/>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f>
                          <m:fPr>
                            <m:type m:val="lin"/>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m:t>
                                </m:r>
                              </m:sup>
                            </m:sSup>
                          </m:num>
                          <m:den>
                            <m:r>
                              <a:rPr lang="en-US" b="0" i="1" smtClean="0">
                                <a:latin typeface="Cambria Math" panose="02040503050406030204" pitchFamily="18" charset="0"/>
                                <a:ea typeface="Cambria Math" panose="02040503050406030204" pitchFamily="18" charset="0"/>
                              </a:rPr>
                              <m:t>2</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ea typeface="Cambria Math" panose="02040503050406030204" pitchFamily="18" charset="0"/>
                                  </a:rPr>
                                  <m:t>0  </m:t>
                                </m:r>
                              </m:sub>
                            </m:sSub>
                          </m:den>
                        </m:f>
                      </m:den>
                    </m:f>
                    <m:r>
                      <a:rPr lang="en-US" b="0" i="1" smtClean="0">
                        <a:latin typeface="Cambria Math" panose="02040503050406030204" pitchFamily="18" charset="0"/>
                        <a:ea typeface="Cambria Math" panose="02040503050406030204" pitchFamily="18" charset="0"/>
                      </a:rPr>
                      <m:t>.</m:t>
                    </m:r>
                  </m:oMath>
                </a14:m>
                <a:r>
                  <a:rPr lang="en-US" dirty="0"/>
                  <a:t> </a:t>
                </a:r>
                <a:r>
                  <a:rPr lang="en-US" dirty="0">
                    <a:latin typeface="Times New Roman" panose="02020603050405020304" pitchFamily="18" charset="0"/>
                    <a:cs typeface="Times New Roman" panose="02020603050405020304" pitchFamily="18" charset="0"/>
                  </a:rPr>
                  <a:t>We also found that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rPr>
                          <m:t>′</m:t>
                        </m:r>
                      </m:sup>
                    </m:sSup>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ea typeface="Cambria Math" panose="02040503050406030204" pitchFamily="18" charset="0"/>
                          </a:rPr>
                          <m:t>0</m:t>
                        </m:r>
                      </m:sub>
                    </m:sSub>
                  </m:oMath>
                </a14:m>
                <a:r>
                  <a:rPr lang="en-US" dirty="0"/>
                  <a:t> .</a:t>
                </a:r>
              </a:p>
              <a:p>
                <a:r>
                  <a:rPr lang="en-US" dirty="0"/>
                  <a:t>      </a:t>
                </a:r>
                <a:r>
                  <a:rPr lang="en-US" dirty="0">
                    <a:latin typeface="Times New Roman" panose="02020603050405020304" pitchFamily="18" charset="0"/>
                    <a:cs typeface="Times New Roman" panose="02020603050405020304" pitchFamily="18" charset="0"/>
                  </a:rPr>
                  <a:t>Therefore, </a:t>
                </a:r>
                <a14:m>
                  <m:oMath xmlns:m="http://schemas.openxmlformats.org/officeDocument/2006/math">
                    <m:r>
                      <m:rPr>
                        <m:sty m:val="p"/>
                      </m:rPr>
                      <a:rPr lang="en-US" dirty="0" smtClean="0">
                        <a:latin typeface="Cambria Math" panose="02040503050406030204" pitchFamily="18" charset="0"/>
                      </a:rPr>
                      <m:t>q</m:t>
                    </m:r>
                    <m:r>
                      <m:rPr>
                        <m:sty m:val="p"/>
                      </m:rPr>
                      <a:rPr lang="en-US" b="0" i="0" dirty="0" smtClean="0">
                        <a:latin typeface="Cambria Math" panose="02040503050406030204" pitchFamily="18" charset="0"/>
                      </a:rPr>
                      <m:t>uality</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factor</m:t>
                    </m:r>
                    <m:r>
                      <a:rPr lang="en-US" b="0" i="0" dirty="0" smtClean="0">
                        <a:latin typeface="Cambria Math" panose="02040503050406030204" pitchFamily="18" charset="0"/>
                      </a:rPr>
                      <m:t> </m:t>
                    </m:r>
                    <m:r>
                      <a:rPr lang="en-US" b="0" i="1" smtClean="0">
                        <a:latin typeface="Cambria Math" panose="02040503050406030204" pitchFamily="18" charset="0"/>
                      </a:rPr>
                      <m:t>𝑄</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rPr>
                              <m:t>′</m:t>
                            </m:r>
                          </m:sup>
                        </m:sSup>
                        <m:r>
                          <a:rPr lang="en-US" b="0" i="1" smtClean="0">
                            <a:latin typeface="Cambria Math" panose="02040503050406030204" pitchFamily="18" charset="0"/>
                          </a:rPr>
                          <m:t>𝑚</m:t>
                        </m:r>
                      </m:num>
                      <m:den>
                        <m:r>
                          <a:rPr lang="en-US" b="0" i="1" smtClean="0">
                            <a:latin typeface="Cambria Math" panose="02040503050406030204" pitchFamily="18" charset="0"/>
                          </a:rPr>
                          <m:t>𝑟</m:t>
                        </m:r>
                      </m:den>
                    </m:f>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i="1" dirty="0" smtClean="0">
                            <a:latin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𝑚</m:t>
                        </m:r>
                      </m:num>
                      <m:den>
                        <m:r>
                          <a:rPr lang="en-US" b="0" i="1" dirty="0" smtClean="0">
                            <a:latin typeface="Cambria Math" panose="02040503050406030204" pitchFamily="18" charset="0"/>
                          </a:rPr>
                          <m:t>𝑟</m:t>
                        </m:r>
                      </m:den>
                    </m:f>
                  </m:oMath>
                </a14:m>
                <a:r>
                  <a:rPr lang="en-US" dirty="0">
                    <a:latin typeface="Times New Roman" panose="02020603050405020304" pitchFamily="18" charset="0"/>
                    <a:cs typeface="Times New Roman" panose="02020603050405020304" pitchFamily="18" charset="0"/>
                  </a:rPr>
                  <a:t> = 500.</a:t>
                </a:r>
              </a:p>
              <a:p>
                <a:r>
                  <a:rPr lang="en-US" dirty="0">
                    <a:latin typeface="Times New Roman" panose="02020603050405020304" pitchFamily="18" charset="0"/>
                    <a:cs typeface="Times New Roman" panose="02020603050405020304" pitchFamily="18" charset="0"/>
                  </a:rPr>
                  <a:t>      The logarithmic decrement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𝛿</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𝑟</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den>
                    </m:f>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𝜏</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up>
                    </m:sSup>
                    <m:r>
                      <a:rPr lang="en-US"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ea typeface="Cambria Math" panose="020405030504060302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ea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𝑟</m:t>
                        </m:r>
                      </m:num>
                      <m:den>
                        <m:r>
                          <a:rPr lang="en-US" i="1">
                            <a:latin typeface="Cambria Math" panose="02040503050406030204" pitchFamily="18" charset="0"/>
                            <a:ea typeface="Cambria Math" panose="02040503050406030204" pitchFamily="18" charset="0"/>
                            <a:cs typeface="Times New Roman" panose="02020603050405020304" pitchFamily="18" charset="0"/>
                          </a:rPr>
                          <m:t>2</m:t>
                        </m:r>
                        <m:r>
                          <a:rPr lang="en-US" i="1">
                            <a:latin typeface="Cambria Math" panose="02040503050406030204" pitchFamily="18" charset="0"/>
                            <a:ea typeface="Cambria Math" panose="02040503050406030204" pitchFamily="18" charset="0"/>
                            <a:cs typeface="Times New Roman" panose="02020603050405020304" pitchFamily="18" charset="0"/>
                          </a:rPr>
                          <m:t>𝑚</m:t>
                        </m:r>
                      </m:den>
                    </m:f>
                    <m:f>
                      <m:fPr>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𝜋</m:t>
                        </m:r>
                      </m:num>
                      <m:den>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𝜔</m:t>
                            </m:r>
                          </m:e>
                          <m:sup>
                            <m:r>
                              <a:rPr lang="en-US" i="1">
                                <a:latin typeface="Cambria Math" panose="02040503050406030204" pitchFamily="18" charset="0"/>
                              </a:rPr>
                              <m:t>′</m:t>
                            </m:r>
                          </m:sup>
                        </m:sSup>
                      </m:den>
                    </m:f>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i="1">
                            <a:latin typeface="Cambria Math" panose="02040503050406030204" pitchFamily="18" charset="0"/>
                            <a:ea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𝑟</m:t>
                        </m:r>
                      </m:num>
                      <m:den>
                        <m:r>
                          <a:rPr lang="en-US" i="1">
                            <a:latin typeface="Cambria Math" panose="02040503050406030204" pitchFamily="18" charset="0"/>
                            <a:ea typeface="Cambria Math" panose="02040503050406030204" pitchFamily="18" charset="0"/>
                            <a:cs typeface="Times New Roman" panose="02020603050405020304" pitchFamily="18" charset="0"/>
                          </a:rPr>
                          <m:t>2</m:t>
                        </m:r>
                        <m:r>
                          <a:rPr lang="en-US" i="1">
                            <a:latin typeface="Cambria Math" panose="02040503050406030204" pitchFamily="18" charset="0"/>
                            <a:ea typeface="Cambria Math" panose="02040503050406030204" pitchFamily="18" charset="0"/>
                            <a:cs typeface="Times New Roman" panose="02020603050405020304" pitchFamily="18" charset="0"/>
                          </a:rPr>
                          <m:t>𝑚</m:t>
                        </m:r>
                      </m:den>
                    </m:f>
                    <m:f>
                      <m:fPr>
                        <m:ctrlPr>
                          <a:rPr lang="en-US" i="1">
                            <a:latin typeface="Cambria Math" panose="02040503050406030204" pitchFamily="18" charset="0"/>
                            <a:ea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2</m:t>
                        </m:r>
                        <m:r>
                          <a:rPr lang="en-US" i="1">
                            <a:latin typeface="Cambria Math" panose="02040503050406030204" pitchFamily="18" charset="0"/>
                            <a:ea typeface="Cambria Math" panose="02040503050406030204" pitchFamily="18" charset="0"/>
                            <a:cs typeface="Times New Roman" panose="02020603050405020304" pitchFamily="18" charset="0"/>
                          </a:rPr>
                          <m:t>𝜋</m:t>
                        </m:r>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ea typeface="Cambria Math" panose="02040503050406030204" pitchFamily="18" charset="0"/>
                              </a:rPr>
                              <m:t>0</m:t>
                            </m:r>
                          </m:sub>
                        </m:sSub>
                      </m:den>
                    </m:f>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i="1" smtClean="0">
                            <a:latin typeface="Cambria Math" panose="02040503050406030204" pitchFamily="18" charset="0"/>
                            <a:ea typeface="Cambria Math" panose="02040503050406030204" pitchFamily="18" charset="0"/>
                            <a:cs typeface="Times New Roman" panose="02020603050405020304" pitchFamily="18" charset="0"/>
                          </a:rPr>
                          <m:t>𝜋</m:t>
                        </m:r>
                      </m:num>
                      <m:den>
                        <m:r>
                          <a:rPr lang="en-US" b="0" i="1" smtClean="0">
                            <a:latin typeface="Cambria Math" panose="02040503050406030204" pitchFamily="18" charset="0"/>
                            <a:cs typeface="Times New Roman" panose="02020603050405020304" pitchFamily="18" charset="0"/>
                          </a:rPr>
                          <m:t>500</m:t>
                        </m:r>
                      </m:den>
                    </m:f>
                  </m:oMath>
                </a14:m>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(b)  From  </a:t>
                </a:r>
                <a14:m>
                  <m:oMath xmlns:m="http://schemas.openxmlformats.org/officeDocument/2006/math">
                    <m:r>
                      <a:rPr lang="en-US" b="0" i="1" smtClean="0">
                        <a:latin typeface="Cambria Math" panose="02040503050406030204" pitchFamily="18" charset="0"/>
                        <a:cs typeface="Times New Roman" panose="02020603050405020304" pitchFamily="18" charset="0"/>
                      </a:rPr>
                      <m:t>𝑠</m:t>
                    </m:r>
                    <m:r>
                      <a:rPr lang="en-US" b="0" i="1" smtClean="0">
                        <a:latin typeface="Cambria Math" panose="02040503050406030204" pitchFamily="18" charset="0"/>
                        <a:cs typeface="Times New Roman" panose="02020603050405020304" pitchFamily="18" charset="0"/>
                      </a:rPr>
                      <m:t>=</m:t>
                    </m:r>
                    <m:f>
                      <m:fPr>
                        <m:type m:val="lin"/>
                        <m:ctrlPr>
                          <a:rPr lang="en-US" b="0" i="1" smtClean="0">
                            <a:latin typeface="Cambria Math" panose="02040503050406030204" pitchFamily="18" charset="0"/>
                            <a:cs typeface="Times New Roman" panose="02020603050405020304" pitchFamily="18" charset="0"/>
                          </a:rPr>
                        </m:ctrlPr>
                      </m:fPr>
                      <m:num>
                        <m:sSubSup>
                          <m:sSubSupPr>
                            <m:ctrlPr>
                              <a:rPr lang="en-US" i="1" dirty="0">
                                <a:latin typeface="Cambria Math" panose="02040503050406030204" pitchFamily="18" charset="0"/>
                              </a:rPr>
                            </m:ctrlPr>
                          </m:sSubSupPr>
                          <m:e>
                            <m:r>
                              <a:rPr lang="en-US" i="1" dirty="0">
                                <a:latin typeface="Cambria Math" panose="02040503050406030204" pitchFamily="18" charset="0"/>
                                <a:sym typeface="Symbol" panose="05050102010706020507" pitchFamily="18" charset="2"/>
                              </a:rPr>
                              <m:t></m:t>
                            </m:r>
                          </m:e>
                          <m:sub>
                            <m:r>
                              <a:rPr lang="en-US" i="1" dirty="0">
                                <a:latin typeface="Cambria Math" panose="02040503050406030204" pitchFamily="18" charset="0"/>
                              </a:rPr>
                              <m:t>0</m:t>
                            </m:r>
                          </m:sub>
                          <m:sup>
                            <m:r>
                              <a:rPr lang="en-US" i="1" dirty="0">
                                <a:latin typeface="Cambria Math" panose="02040503050406030204" pitchFamily="18" charset="0"/>
                              </a:rPr>
                              <m:t>2</m:t>
                            </m:r>
                          </m:sup>
                        </m:sSubSup>
                      </m:num>
                      <m:den>
                        <m:r>
                          <a:rPr lang="en-US" b="0" i="1" smtClean="0">
                            <a:latin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 100  N/m    and   </a:t>
                </a:r>
                <a14:m>
                  <m:oMath xmlns:m="http://schemas.openxmlformats.org/officeDocument/2006/math">
                    <m:r>
                      <a:rPr lang="en-US" b="0" i="1" smtClean="0">
                        <a:latin typeface="Cambria Math" panose="02040503050406030204" pitchFamily="18" charset="0"/>
                        <a:cs typeface="Times New Roman" panose="02020603050405020304" pitchFamily="18" charset="0"/>
                      </a:rPr>
                      <m:t>𝑟</m:t>
                    </m:r>
                    <m:r>
                      <a:rPr lang="en-US" b="0" i="1" smtClean="0">
                        <a:latin typeface="Cambria Math" panose="02040503050406030204" pitchFamily="18" charset="0"/>
                        <a:cs typeface="Times New Roman" panose="02020603050405020304" pitchFamily="18" charset="0"/>
                      </a:rPr>
                      <m:t>=</m:t>
                    </m:r>
                  </m:oMath>
                </a14:m>
                <a:r>
                  <a:rPr lang="en-US" dirty="0">
                    <a:ea typeface="Cambria Math" panose="020405030504060302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ea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𝛿</m:t>
                        </m:r>
                      </m:num>
                      <m:den>
                        <m:r>
                          <a:rPr lang="en-US" i="1">
                            <a:latin typeface="Cambria Math" panose="02040503050406030204" pitchFamily="18" charset="0"/>
                            <a:ea typeface="Cambria Math" panose="02040503050406030204" pitchFamily="18" charset="0"/>
                            <a:cs typeface="Times New Roman" panose="02020603050405020304" pitchFamily="18" charset="0"/>
                          </a:rPr>
                          <m:t>2</m:t>
                        </m:r>
                        <m:r>
                          <a:rPr lang="en-US" i="1">
                            <a:latin typeface="Cambria Math" panose="02040503050406030204" pitchFamily="18" charset="0"/>
                            <a:ea typeface="Cambria Math" panose="02040503050406030204" pitchFamily="18" charset="0"/>
                            <a:cs typeface="Times New Roman" panose="02020603050405020304" pitchFamily="18" charset="0"/>
                          </a:rPr>
                          <m:t>𝜋</m:t>
                        </m:r>
                      </m:den>
                    </m:f>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ea typeface="Cambria Math" panose="02040503050406030204" pitchFamily="18" charset="0"/>
                          </a:rPr>
                          <m:t>0</m:t>
                        </m:r>
                      </m:sub>
                    </m:sSub>
                  </m:oMath>
                </a14:m>
                <a:r>
                  <a:rPr lang="en-US" dirty="0">
                    <a:latin typeface="Times New Roman" panose="02020603050405020304" pitchFamily="18" charset="0"/>
                    <a:cs typeface="Times New Roman" panose="02020603050405020304" pitchFamily="18" charset="0"/>
                  </a:rPr>
                  <a:t>= 2 </a:t>
                </a:r>
                <a:r>
                  <a:rPr lang="en-US" dirty="0">
                    <a:latin typeface="Times New Roman" panose="02020603050405020304" pitchFamily="18" charset="0"/>
                    <a:cs typeface="Times New Roman" panose="02020603050405020304" pitchFamily="18" charset="0"/>
                    <a:sym typeface="Symbol" panose="05050102010706020507" pitchFamily="18" charset="2"/>
                  </a:rPr>
                  <a:t> 10</a:t>
                </a:r>
                <a:r>
                  <a:rPr lang="en-US" baseline="30000" dirty="0">
                    <a:latin typeface="Times New Roman" panose="02020603050405020304" pitchFamily="18" charset="0"/>
                    <a:cs typeface="Times New Roman" panose="02020603050405020304" pitchFamily="18" charset="0"/>
                    <a:sym typeface="Symbol" panose="05050102010706020507" pitchFamily="18" charset="2"/>
                  </a:rPr>
                  <a:t>-7</a:t>
                </a:r>
                <a:r>
                  <a:rPr lang="en-US" dirty="0">
                    <a:latin typeface="Times New Roman" panose="02020603050405020304" pitchFamily="18" charset="0"/>
                    <a:cs typeface="Times New Roman" panose="02020603050405020304" pitchFamily="18" charset="0"/>
                    <a:sym typeface="Symbol" panose="05050102010706020507" pitchFamily="18" charset="2"/>
                  </a:rPr>
                  <a:t> Ns/m</a:t>
                </a:r>
              </a:p>
              <a:p>
                <a:r>
                  <a:rPr lang="en-US" dirty="0">
                    <a:latin typeface="Times New Roman" panose="02020603050405020304" pitchFamily="18" charset="0"/>
                    <a:cs typeface="Times New Roman" panose="02020603050405020304" pitchFamily="18" charset="0"/>
                    <a:sym typeface="Symbol" panose="05050102010706020507" pitchFamily="18" charset="2"/>
                  </a:rPr>
                  <a:t>(c)  Energy of the system at t = 0 : </a:t>
                </a:r>
                <a14:m>
                  <m:oMath xmlns:m="http://schemas.openxmlformats.org/officeDocument/2006/math">
                    <m:f>
                      <m:fPr>
                        <m:ctrlPr>
                          <a:rPr lang="en-US" i="1" smtClean="0">
                            <a:latin typeface="Cambria Math" panose="02040503050406030204" pitchFamily="18" charset="0"/>
                            <a:cs typeface="Times New Roman" panose="02020603050405020304" pitchFamily="18" charset="0"/>
                            <a:sym typeface="Symbol" panose="05050102010706020507" pitchFamily="18" charset="2"/>
                          </a:rPr>
                        </m:ctrlPr>
                      </m:fPr>
                      <m:num>
                        <m:r>
                          <a:rPr lang="en-US" b="0" i="1" smtClean="0">
                            <a:latin typeface="Cambria Math" panose="02040503050406030204" pitchFamily="18" charset="0"/>
                            <a:cs typeface="Times New Roman" panose="02020603050405020304" pitchFamily="18" charset="0"/>
                            <a:sym typeface="Symbol" panose="05050102010706020507" pitchFamily="18" charset="2"/>
                          </a:rPr>
                          <m:t>1</m:t>
                        </m:r>
                      </m:num>
                      <m:den>
                        <m:r>
                          <a:rPr lang="en-US" b="0" i="1" smtClean="0">
                            <a:latin typeface="Cambria Math" panose="02040503050406030204" pitchFamily="18" charset="0"/>
                            <a:cs typeface="Times New Roman" panose="02020603050405020304" pitchFamily="18" charset="0"/>
                            <a:sym typeface="Symbol" panose="05050102010706020507" pitchFamily="18" charset="2"/>
                          </a:rPr>
                          <m:t>2</m:t>
                        </m:r>
                      </m:den>
                    </m:f>
                    <m:r>
                      <a:rPr lang="en-US" b="0" i="1" smtClean="0">
                        <a:latin typeface="Cambria Math" panose="02040503050406030204" pitchFamily="18" charset="0"/>
                        <a:cs typeface="Times New Roman" panose="02020603050405020304" pitchFamily="18" charset="0"/>
                        <a:sym typeface="Symbol" panose="05050102010706020507" pitchFamily="18" charset="2"/>
                      </a:rPr>
                      <m:t>𝑠</m:t>
                    </m:r>
                    <m:sSubSup>
                      <m:sSubSupPr>
                        <m:ctrlPr>
                          <a:rPr lang="en-US" b="0" i="1" smtClean="0">
                            <a:latin typeface="Cambria Math" panose="02040503050406030204" pitchFamily="18" charset="0"/>
                            <a:cs typeface="Times New Roman" panose="02020603050405020304" pitchFamily="18" charset="0"/>
                            <a:sym typeface="Symbol" panose="05050102010706020507" pitchFamily="18" charset="2"/>
                          </a:rPr>
                        </m:ctrlPr>
                      </m:sSubSupPr>
                      <m:e>
                        <m:r>
                          <a:rPr lang="en-US" b="0" i="1" smtClean="0">
                            <a:latin typeface="Cambria Math" panose="02040503050406030204" pitchFamily="18" charset="0"/>
                            <a:cs typeface="Times New Roman" panose="02020603050405020304" pitchFamily="18" charset="0"/>
                            <a:sym typeface="Symbol" panose="05050102010706020507" pitchFamily="18" charset="2"/>
                          </a:rPr>
                          <m:t>𝐴</m:t>
                        </m:r>
                      </m:e>
                      <m:sub>
                        <m:r>
                          <a:rPr lang="en-US" b="0" i="1" smtClean="0">
                            <a:latin typeface="Cambria Math" panose="02040503050406030204" pitchFamily="18" charset="0"/>
                            <a:cs typeface="Times New Roman" panose="02020603050405020304" pitchFamily="18" charset="0"/>
                            <a:sym typeface="Symbol" panose="05050102010706020507" pitchFamily="18" charset="2"/>
                          </a:rPr>
                          <m:t>0</m:t>
                        </m:r>
                      </m:sub>
                      <m:sup>
                        <m:r>
                          <a:rPr lang="en-US" b="0" i="1" smtClean="0">
                            <a:latin typeface="Cambria Math" panose="02040503050406030204" pitchFamily="18" charset="0"/>
                            <a:cs typeface="Times New Roman" panose="02020603050405020304" pitchFamily="18" charset="0"/>
                            <a:sym typeface="Symbol" panose="05050102010706020507" pitchFamily="18" charset="2"/>
                          </a:rPr>
                          <m:t>2</m:t>
                        </m:r>
                      </m:sup>
                    </m:sSubSup>
                    <m:r>
                      <a:rPr lang="en-US" b="0" i="1" smtClean="0">
                        <a:latin typeface="Cambria Math" panose="02040503050406030204" pitchFamily="18" charset="0"/>
                        <a:cs typeface="Times New Roman" panose="02020603050405020304" pitchFamily="18" charset="0"/>
                        <a:sym typeface="Symbol" panose="05050102010706020507" pitchFamily="18" charset="2"/>
                      </a:rPr>
                      <m:t>=</m:t>
                    </m:r>
                  </m:oMath>
                </a14:m>
                <a:r>
                  <a:rPr lang="en-US" dirty="0">
                    <a:latin typeface="Times New Roman" panose="02020603050405020304" pitchFamily="18" charset="0"/>
                    <a:cs typeface="Times New Roman" panose="02020603050405020304" pitchFamily="18" charset="0"/>
                  </a:rPr>
                  <a:t> 5 </a:t>
                </a:r>
                <a:r>
                  <a:rPr lang="en-US" dirty="0">
                    <a:latin typeface="Times New Roman" panose="02020603050405020304" pitchFamily="18" charset="0"/>
                    <a:cs typeface="Times New Roman" panose="02020603050405020304" pitchFamily="18" charset="0"/>
                    <a:sym typeface="Symbol" panose="05050102010706020507" pitchFamily="18" charset="2"/>
                  </a:rPr>
                  <a:t> 10</a:t>
                </a:r>
                <a:r>
                  <a:rPr lang="en-US" baseline="30000" dirty="0">
                    <a:latin typeface="Times New Roman" panose="02020603050405020304" pitchFamily="18" charset="0"/>
                    <a:cs typeface="Times New Roman" panose="02020603050405020304" pitchFamily="18" charset="0"/>
                    <a:sym typeface="Symbol" panose="05050102010706020507" pitchFamily="18" charset="2"/>
                  </a:rPr>
                  <a:t>-3</a:t>
                </a:r>
                <a:r>
                  <a:rPr lang="en-US" dirty="0">
                    <a:latin typeface="Times New Roman" panose="02020603050405020304" pitchFamily="18" charset="0"/>
                    <a:cs typeface="Times New Roman" panose="02020603050405020304" pitchFamily="18" charset="0"/>
                    <a:sym typeface="Symbol" panose="05050102010706020507" pitchFamily="18" charset="2"/>
                  </a:rPr>
                  <a:t> J</a:t>
                </a:r>
              </a:p>
              <a:p>
                <a:r>
                  <a:rPr lang="en-US" dirty="0">
                    <a:latin typeface="Times New Roman" panose="02020603050405020304" pitchFamily="18" charset="0"/>
                    <a:cs typeface="Times New Roman" panose="02020603050405020304" pitchFamily="18" charset="0"/>
                    <a:sym typeface="Symbol" panose="05050102010706020507" pitchFamily="18" charset="2"/>
                  </a:rPr>
                  <a:t>      Time to decay by 1/</a:t>
                </a:r>
                <a:r>
                  <a:rPr lang="en-US" i="1" dirty="0">
                    <a:latin typeface="Times New Roman" panose="02020603050405020304" pitchFamily="18" charset="0"/>
                    <a:cs typeface="Times New Roman" panose="02020603050405020304" pitchFamily="18" charset="0"/>
                    <a:sym typeface="Symbol" panose="05050102010706020507" pitchFamily="18" charset="2"/>
                  </a:rPr>
                  <a:t>e</a:t>
                </a:r>
                <a:r>
                  <a:rPr lang="en-US" dirty="0">
                    <a:latin typeface="Times New Roman" panose="02020603050405020304" pitchFamily="18" charset="0"/>
                    <a:cs typeface="Times New Roman" panose="02020603050405020304" pitchFamily="18" charset="0"/>
                    <a:sym typeface="Symbol" panose="05050102010706020507" pitchFamily="18" charset="2"/>
                  </a:rPr>
                  <a:t> :  </a:t>
                </a:r>
                <a14:m>
                  <m:oMath xmlns:m="http://schemas.openxmlformats.org/officeDocument/2006/math">
                    <m:r>
                      <a:rPr lang="en-US" b="0" i="1" smtClean="0">
                        <a:latin typeface="Cambria Math" panose="02040503050406030204" pitchFamily="18" charset="0"/>
                        <a:cs typeface="Times New Roman" panose="02020603050405020304" pitchFamily="18" charset="0"/>
                        <a:sym typeface="Symbol" panose="05050102010706020507" pitchFamily="18" charset="2"/>
                      </a:rPr>
                      <m:t>𝑡</m:t>
                    </m:r>
                    <m:r>
                      <a:rPr lang="en-US" b="0" i="1" smtClean="0">
                        <a:latin typeface="Cambria Math" panose="02040503050406030204" pitchFamily="18" charset="0"/>
                        <a:cs typeface="Times New Roman" panose="02020603050405020304" pitchFamily="18" charset="0"/>
                        <a:sym typeface="Symbol" panose="05050102010706020507" pitchFamily="18" charset="2"/>
                      </a:rPr>
                      <m:t>=</m:t>
                    </m:r>
                    <m:f>
                      <m:fPr>
                        <m:type m:val="lin"/>
                        <m:ctrlPr>
                          <a:rPr lang="en-US" b="0" i="1" smtClean="0">
                            <a:latin typeface="Cambria Math" panose="02040503050406030204" pitchFamily="18" charset="0"/>
                            <a:cs typeface="Times New Roman" panose="02020603050405020304" pitchFamily="18" charset="0"/>
                            <a:sym typeface="Symbol" panose="05050102010706020507" pitchFamily="18" charset="2"/>
                          </a:rPr>
                        </m:ctrlPr>
                      </m:fPr>
                      <m:num>
                        <m:r>
                          <a:rPr lang="en-US" b="0" i="1" smtClean="0">
                            <a:latin typeface="Cambria Math" panose="02040503050406030204" pitchFamily="18" charset="0"/>
                            <a:cs typeface="Times New Roman" panose="02020603050405020304" pitchFamily="18" charset="0"/>
                            <a:sym typeface="Symbol" panose="05050102010706020507" pitchFamily="18" charset="2"/>
                          </a:rPr>
                          <m:t>𝑚</m:t>
                        </m:r>
                      </m:num>
                      <m:den>
                        <m:r>
                          <a:rPr lang="en-US" b="0" i="1" smtClean="0">
                            <a:latin typeface="Cambria Math" panose="02040503050406030204" pitchFamily="18" charset="0"/>
                            <a:cs typeface="Times New Roman" panose="02020603050405020304" pitchFamily="18" charset="0"/>
                            <a:sym typeface="Symbol" panose="05050102010706020507" pitchFamily="18" charset="2"/>
                          </a:rPr>
                          <m:t>𝑟</m:t>
                        </m:r>
                      </m:den>
                    </m:f>
                  </m:oMath>
                </a14:m>
                <a:r>
                  <a:rPr lang="en-US" dirty="0">
                    <a:latin typeface="Times New Roman" panose="02020603050405020304" pitchFamily="18" charset="0"/>
                    <a:cs typeface="Times New Roman" panose="02020603050405020304" pitchFamily="18" charset="0"/>
                  </a:rPr>
                  <a:t> = 0.5 </a:t>
                </a:r>
                <a:r>
                  <a:rPr lang="en-US" dirty="0" err="1">
                    <a:latin typeface="Times New Roman" panose="02020603050405020304" pitchFamily="18" charset="0"/>
                    <a:cs typeface="Times New Roman" panose="02020603050405020304" pitchFamily="18" charset="0"/>
                  </a:rPr>
                  <a:t>ms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  From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𝑄</m:t>
                        </m:r>
                      </m:num>
                      <m:den>
                        <m:r>
                          <a:rPr lang="en-US" b="0" i="1" smtClean="0">
                            <a:latin typeface="Cambria Math" panose="02040503050406030204" pitchFamily="18" charset="0"/>
                            <a:cs typeface="Times New Roman" panose="02020603050405020304" pitchFamily="18" charset="0"/>
                          </a:rPr>
                          <m:t>2</m:t>
                        </m:r>
                        <m:r>
                          <a:rPr lang="en-US" b="0" i="1" smtClean="0">
                            <a:latin typeface="Cambria Math" panose="02040503050406030204" pitchFamily="18" charset="0"/>
                            <a:cs typeface="Times New Roman" panose="02020603050405020304" pitchFamily="18" charset="0"/>
                            <a:sym typeface="Symbol" panose="05050102010706020507" pitchFamily="18" charset="2"/>
                          </a:rPr>
                          <m:t></m:t>
                        </m:r>
                      </m:den>
                    </m:f>
                    <m:r>
                      <a:rPr lang="en-US" b="0" i="1" smtClean="0">
                        <a:latin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𝐸</m:t>
                        </m:r>
                      </m:num>
                      <m:den>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𝐸</m:t>
                        </m:r>
                      </m:den>
                    </m:f>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𝐸</m:t>
                    </m:r>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−5</m:t>
                        </m:r>
                      </m:sup>
                    </m:sSup>
                  </m:oMath>
                </a14:m>
                <a:r>
                  <a:rPr lang="en-US" dirty="0">
                    <a:latin typeface="Times New Roman" panose="02020603050405020304" pitchFamily="18" charset="0"/>
                    <a:cs typeface="Times New Roman" panose="02020603050405020304" pitchFamily="18" charset="0"/>
                  </a:rPr>
                  <a:t> J</a:t>
                </a:r>
              </a:p>
            </p:txBody>
          </p:sp>
        </mc:Choice>
        <mc:Fallback>
          <p:sp>
            <p:nvSpPr>
              <p:cNvPr id="3" name="Content Placeholder 2">
                <a:extLst>
                  <a:ext uri="{FF2B5EF4-FFF2-40B4-BE49-F238E27FC236}">
                    <a16:creationId xmlns:a16="http://schemas.microsoft.com/office/drawing/2014/main" id="{D2933907-3036-4741-8903-5E7DCB58B23C}"/>
                  </a:ext>
                </a:extLst>
              </p:cNvPr>
              <p:cNvSpPr>
                <a:spLocks noGrp="1" noRot="1" noChangeAspect="1" noMove="1" noResize="1" noEditPoints="1" noAdjustHandles="1" noChangeArrowheads="1" noChangeShapeType="1" noTextEdit="1"/>
              </p:cNvSpPr>
              <p:nvPr>
                <p:ph idx="1"/>
              </p:nvPr>
            </p:nvSpPr>
            <p:spPr>
              <a:blipFill>
                <a:blip r:embed="rId2"/>
                <a:stretch>
                  <a:fillRect l="-606" t="-1227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53CE7C9-D806-4358-B618-B6F00C7E2990}"/>
              </a:ext>
            </a:extLst>
          </p:cNvPr>
          <p:cNvSpPr>
            <a:spLocks noGrp="1"/>
          </p:cNvSpPr>
          <p:nvPr>
            <p:ph type="sldNum" sz="quarter" idx="12"/>
          </p:nvPr>
        </p:nvSpPr>
        <p:spPr/>
        <p:txBody>
          <a:bodyPr/>
          <a:lstStyle/>
          <a:p>
            <a:fld id="{FC7DABFA-3049-44EC-8EA7-0509F86B5FC2}" type="slidenum">
              <a:rPr lang="en-US" smtClean="0"/>
              <a:t>37</a:t>
            </a:fld>
            <a:endParaRPr lang="en-US"/>
          </a:p>
        </p:txBody>
      </p:sp>
    </p:spTree>
    <p:extLst>
      <p:ext uri="{BB962C8B-B14F-4D97-AF65-F5344CB8AC3E}">
        <p14:creationId xmlns:p14="http://schemas.microsoft.com/office/powerpoint/2010/main" val="1634711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B659-2625-493E-94C7-6BB8B810C09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Homework #2</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A5F1937-B7A6-4EC4-98D1-6E489FF0DF50}"/>
                  </a:ext>
                </a:extLst>
              </p:cNvPr>
              <p:cNvSpPr>
                <a:spLocks noGrp="1"/>
              </p:cNvSpPr>
              <p:nvPr>
                <p:ph idx="1"/>
              </p:nvPr>
            </p:nvSpPr>
            <p:spPr>
              <a:xfrm>
                <a:off x="356616" y="1845734"/>
                <a:ext cx="11558016" cy="4023360"/>
              </a:xfrm>
            </p:spPr>
            <p:txBody>
              <a:bodyPr>
                <a:normAutofit/>
              </a:bodyPr>
              <a:lstStyle/>
              <a:p>
                <a:r>
                  <a:rPr lang="en-US" sz="2400" dirty="0">
                    <a:latin typeface="Times New Roman" panose="02020603050405020304" pitchFamily="18" charset="0"/>
                    <a:cs typeface="Times New Roman" panose="02020603050405020304" pitchFamily="18" charset="0"/>
                  </a:rPr>
                  <a:t>1. Show that an overdamped oscillator can cross the equilibrium point one time at most.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 Show that the damping ratio </a:t>
                </a:r>
                <a:r>
                  <a:rPr lang="en-US" sz="2400" dirty="0">
                    <a:latin typeface="Times New Roman" panose="02020603050405020304" pitchFamily="18" charset="0"/>
                    <a:cs typeface="Times New Roman" panose="02020603050405020304" pitchFamily="18" charset="0"/>
                    <a:sym typeface="Symbol" panose="05050102010706020507" pitchFamily="18" charset="2"/>
                  </a:rPr>
                  <a:t>  is related to the logarithmic decrement via the following relationship:     </a:t>
                </a:r>
                <a:r>
                  <a:rPr lang="en-US" sz="2400" dirty="0">
                    <a:latin typeface="Times New Roman" panose="02020603050405020304" pitchFamily="18" charset="0"/>
                    <a:ea typeface="Cambria Math" panose="02040503050406030204" pitchFamily="18" charset="0"/>
                    <a:cs typeface="Times New Roman" panose="02020603050405020304" pitchFamily="18" charset="0"/>
                    <a:sym typeface="Symbol" panose="05050102010706020507" pitchFamily="18" charset="2"/>
                  </a:rPr>
                  <a:t>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𝜁</m:t>
                    </m:r>
                    <m:r>
                      <a:rPr lang="en-US" sz="2400" b="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f>
                      <m:f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ctrlPr>
                      </m:fPr>
                      <m:num>
                        <m:r>
                          <a:rPr lang="en-US" sz="2400" b="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𝛿</m:t>
                        </m:r>
                      </m:num>
                      <m:den>
                        <m:rad>
                          <m:radPr>
                            <m:degHide m:val="on"/>
                            <m:ctrlPr>
                              <a:rPr lang="en-US" sz="2400" b="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ctrlPr>
                          </m:radPr>
                          <m:deg/>
                          <m:e>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4</m:t>
                                </m:r>
                                <m:r>
                                  <a:rPr lang="en-US" sz="2400" b="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𝜋</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2</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𝛿</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2</m:t>
                                </m:r>
                              </m:sup>
                            </m:sSup>
                          </m:e>
                        </m:rad>
                      </m:den>
                    </m:f>
                  </m:oMath>
                </a14:m>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Show that the quality factor of an electrical LCR series is Q =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i="1" smtClean="0">
                            <a:latin typeface="Cambria Math" panose="02040503050406030204" pitchFamily="18" charset="0"/>
                            <a:cs typeface="Times New Roman" panose="02020603050405020304" pitchFamily="18" charset="0"/>
                            <a:sym typeface="Symbol" panose="05050102010706020507" pitchFamily="18" charset="2"/>
                          </a:rPr>
                          <m:t></m:t>
                        </m:r>
                      </m:e>
                      <m:sub>
                        <m:r>
                          <a:rPr lang="en-US" sz="2400" b="0" i="1" smtClean="0">
                            <a:latin typeface="Cambria Math" panose="02040503050406030204" pitchFamily="18" charset="0"/>
                            <a:cs typeface="Times New Roman" panose="02020603050405020304" pitchFamily="18" charset="0"/>
                          </a:rPr>
                          <m:t>0</m:t>
                        </m:r>
                      </m:sub>
                    </m:sSub>
                    <m:f>
                      <m:fPr>
                        <m:type m:val="lin"/>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𝐿</m:t>
                        </m:r>
                      </m:num>
                      <m:den>
                        <m:r>
                          <a:rPr lang="en-US" sz="2400" b="0" i="1" smtClean="0">
                            <a:latin typeface="Cambria Math" panose="02040503050406030204" pitchFamily="18" charset="0"/>
                            <a:cs typeface="Times New Roman" panose="02020603050405020304" pitchFamily="18" charset="0"/>
                          </a:rPr>
                          <m:t>𝑅</m:t>
                        </m:r>
                      </m:den>
                    </m:f>
                  </m:oMath>
                </a14:m>
                <a:r>
                  <a:rPr lang="en-US" sz="2400" dirty="0">
                    <a:latin typeface="Times New Roman" panose="02020603050405020304" pitchFamily="18" charset="0"/>
                    <a:cs typeface="Times New Roman" panose="02020603050405020304" pitchFamily="18" charset="0"/>
                  </a:rPr>
                  <a:t> where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i="1" smtClean="0">
                            <a:latin typeface="Cambria Math" panose="02040503050406030204" pitchFamily="18" charset="0"/>
                            <a:ea typeface="Cambria Math" panose="02040503050406030204" pitchFamily="18" charset="0"/>
                            <a:cs typeface="Times New Roman" panose="02020603050405020304" pitchFamily="18" charset="0"/>
                          </a:rPr>
                          <m:t>𝜔</m:t>
                        </m:r>
                      </m:e>
                      <m:sub>
                        <m:r>
                          <a:rPr lang="en-US" sz="2400" b="0" i="1" smtClean="0">
                            <a:latin typeface="Cambria Math" panose="02040503050406030204" pitchFamily="18" charset="0"/>
                            <a:cs typeface="Times New Roman" panose="02020603050405020304" pitchFamily="18" charset="0"/>
                          </a:rPr>
                          <m:t>0</m:t>
                        </m:r>
                      </m:sub>
                    </m:sSub>
                    <m:r>
                      <a:rPr lang="en-US" sz="2400" b="0" i="1" smtClean="0">
                        <a:latin typeface="Cambria Math" panose="02040503050406030204" pitchFamily="18" charset="0"/>
                        <a:cs typeface="Times New Roman" panose="02020603050405020304" pitchFamily="18" charset="0"/>
                      </a:rPr>
                      <m:t>=</m:t>
                    </m:r>
                    <m:f>
                      <m:fPr>
                        <m:type m:val="lin"/>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𝐿𝐶</m:t>
                        </m:r>
                      </m:den>
                    </m:f>
                  </m:oMath>
                </a14:m>
                <a:endParaRPr lang="en-US" sz="24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4A5F1937-B7A6-4EC4-98D1-6E489FF0DF50}"/>
                  </a:ext>
                </a:extLst>
              </p:cNvPr>
              <p:cNvSpPr>
                <a:spLocks noGrp="1" noRot="1" noChangeAspect="1" noMove="1" noResize="1" noEditPoints="1" noAdjustHandles="1" noChangeArrowheads="1" noChangeShapeType="1" noTextEdit="1"/>
              </p:cNvSpPr>
              <p:nvPr>
                <p:ph idx="1"/>
              </p:nvPr>
            </p:nvSpPr>
            <p:spPr>
              <a:xfrm>
                <a:off x="356616" y="1845734"/>
                <a:ext cx="11558016" cy="4023360"/>
              </a:xfrm>
              <a:blipFill>
                <a:blip r:embed="rId2"/>
                <a:stretch>
                  <a:fillRect l="-844" t="-2121" r="-363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229DF24-A223-49D9-9AD2-60475420120F}"/>
              </a:ext>
            </a:extLst>
          </p:cNvPr>
          <p:cNvSpPr>
            <a:spLocks noGrp="1"/>
          </p:cNvSpPr>
          <p:nvPr>
            <p:ph type="sldNum" sz="quarter" idx="12"/>
          </p:nvPr>
        </p:nvSpPr>
        <p:spPr/>
        <p:txBody>
          <a:bodyPr/>
          <a:lstStyle/>
          <a:p>
            <a:fld id="{FC7DABFA-3049-44EC-8EA7-0509F86B5FC2}" type="slidenum">
              <a:rPr lang="en-US" smtClean="0"/>
              <a:t>38</a:t>
            </a:fld>
            <a:endParaRPr lang="en-US"/>
          </a:p>
        </p:txBody>
      </p:sp>
    </p:spTree>
    <p:extLst>
      <p:ext uri="{BB962C8B-B14F-4D97-AF65-F5344CB8AC3E}">
        <p14:creationId xmlns:p14="http://schemas.microsoft.com/office/powerpoint/2010/main" val="2288661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776" y="88371"/>
            <a:ext cx="11261408" cy="1450757"/>
          </a:xfrm>
        </p:spPr>
        <p:txBody>
          <a:bodyPr/>
          <a:lstStyle/>
          <a:p>
            <a:r>
              <a:rPr lang="en-US" b="1" dirty="0">
                <a:latin typeface="Times New Roman" panose="02020603050405020304" pitchFamily="18" charset="0"/>
                <a:cs typeface="Times New Roman" panose="02020603050405020304" pitchFamily="18" charset="0"/>
              </a:rPr>
              <a:t>Plasma oscillations : Plasma characteristics</a:t>
            </a:r>
          </a:p>
        </p:txBody>
      </p:sp>
      <p:sp>
        <p:nvSpPr>
          <p:cNvPr id="3" name="Content Placeholder 2"/>
          <p:cNvSpPr>
            <a:spLocks noGrp="1"/>
          </p:cNvSpPr>
          <p:nvPr>
            <p:ph idx="1"/>
          </p:nvPr>
        </p:nvSpPr>
        <p:spPr>
          <a:xfrm>
            <a:off x="228601" y="1845734"/>
            <a:ext cx="11630024"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plasma is overall neutral, i.e., the number density of the electrons and ions are the same.</a:t>
            </a:r>
          </a:p>
        </p:txBody>
      </p:sp>
      <p:sp>
        <p:nvSpPr>
          <p:cNvPr id="4" name="Slide Number Placeholder 3"/>
          <p:cNvSpPr>
            <a:spLocks noGrp="1"/>
          </p:cNvSpPr>
          <p:nvPr>
            <p:ph type="sldNum" sz="quarter" idx="12"/>
          </p:nvPr>
        </p:nvSpPr>
        <p:spPr/>
        <p:txBody>
          <a:bodyPr/>
          <a:lstStyle/>
          <a:p>
            <a:fld id="{FC7DABFA-3049-44EC-8EA7-0509F86B5FC2}" type="slidenum">
              <a:rPr lang="en-US" smtClean="0"/>
              <a:t>4</a:t>
            </a:fld>
            <a:endParaRPr lang="en-US"/>
          </a:p>
        </p:txBody>
      </p:sp>
      <p:sp>
        <p:nvSpPr>
          <p:cNvPr id="6" name="Rectangle 5"/>
          <p:cNvSpPr/>
          <p:nvPr/>
        </p:nvSpPr>
        <p:spPr>
          <a:xfrm>
            <a:off x="1913746" y="6328128"/>
            <a:ext cx="8915399" cy="369332"/>
          </a:xfrm>
          <a:prstGeom prst="rect">
            <a:avLst/>
          </a:prstGeom>
        </p:spPr>
        <p:txBody>
          <a:bodyPr wrap="square">
            <a:spAutoFit/>
          </a:bodyPr>
          <a:lstStyle/>
          <a:p>
            <a:r>
              <a:rPr lang="en-US" dirty="0">
                <a:hlinkClick r:id="rId3"/>
              </a:rPr>
              <a:t>http://homepage.physics.uiowa.edu/~rmerlino/129Fall12/29_129_Plasma_oscillations.pdf</a:t>
            </a:r>
            <a:endParaRPr lang="en-US" dirty="0"/>
          </a:p>
        </p:txBody>
      </p:sp>
      <p:sp>
        <p:nvSpPr>
          <p:cNvPr id="7" name="TextBox 6">
            <a:extLst>
              <a:ext uri="{FF2B5EF4-FFF2-40B4-BE49-F238E27FC236}">
                <a16:creationId xmlns:a16="http://schemas.microsoft.com/office/drawing/2014/main" id="{16F8CF17-FEC5-4E63-B526-AC38BB7E3153}"/>
              </a:ext>
            </a:extLst>
          </p:cNvPr>
          <p:cNvSpPr txBox="1"/>
          <p:nvPr/>
        </p:nvSpPr>
        <p:spPr>
          <a:xfrm>
            <a:off x="2112715" y="5835549"/>
            <a:ext cx="8517460" cy="400110"/>
          </a:xfrm>
          <a:prstGeom prst="rect">
            <a:avLst/>
          </a:prstGeom>
          <a:noFill/>
        </p:spPr>
        <p:txBody>
          <a:bodyPr wrap="square" rtlCol="0">
            <a:spAutoFit/>
          </a:bodyPr>
          <a:lstStyle/>
          <a:p>
            <a:pPr lvl="0">
              <a:defRPr/>
            </a:pPr>
            <a:r>
              <a:rPr lang="en-US" sz="2000" b="1" dirty="0">
                <a:solidFill>
                  <a:srgbClr val="FF0000"/>
                </a:solidFill>
                <a:latin typeface="Times New Roman" panose="02020603050405020304" pitchFamily="18" charset="0"/>
                <a:cs typeface="Times New Roman" panose="02020603050405020304" pitchFamily="18" charset="0"/>
              </a:rPr>
              <a:t>Note the number density refers an amount of particle in any volume.</a:t>
            </a:r>
          </a:p>
        </p:txBody>
      </p:sp>
      <p:pic>
        <p:nvPicPr>
          <p:cNvPr id="8" name="Picture 7">
            <a:extLst>
              <a:ext uri="{FF2B5EF4-FFF2-40B4-BE49-F238E27FC236}">
                <a16:creationId xmlns:a16="http://schemas.microsoft.com/office/drawing/2014/main" id="{F226BBDC-B070-4344-A61C-C00D56EABCAD}"/>
              </a:ext>
            </a:extLst>
          </p:cNvPr>
          <p:cNvPicPr>
            <a:picLocks noChangeAspect="1"/>
          </p:cNvPicPr>
          <p:nvPr/>
        </p:nvPicPr>
        <p:blipFill>
          <a:blip r:embed="rId4"/>
          <a:stretch>
            <a:fillRect/>
          </a:stretch>
        </p:blipFill>
        <p:spPr>
          <a:xfrm>
            <a:off x="1975207" y="2339541"/>
            <a:ext cx="7925251" cy="3129443"/>
          </a:xfrm>
          <a:prstGeom prst="rect">
            <a:avLst/>
          </a:prstGeom>
        </p:spPr>
      </p:pic>
      <p:sp>
        <p:nvSpPr>
          <p:cNvPr id="9" name="TextBox 8">
            <a:extLst>
              <a:ext uri="{FF2B5EF4-FFF2-40B4-BE49-F238E27FC236}">
                <a16:creationId xmlns:a16="http://schemas.microsoft.com/office/drawing/2014/main" id="{F2B7952D-8D28-4731-9EA0-EBE8749E5DFD}"/>
              </a:ext>
            </a:extLst>
          </p:cNvPr>
          <p:cNvSpPr txBox="1"/>
          <p:nvPr/>
        </p:nvSpPr>
        <p:spPr>
          <a:xfrm>
            <a:off x="495776" y="2739041"/>
            <a:ext cx="1417970" cy="923330"/>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The plasma volume is given as </a:t>
            </a:r>
            <a:r>
              <a:rPr lang="en-US" b="1" i="1" dirty="0">
                <a:solidFill>
                  <a:srgbClr val="FF0000"/>
                </a:solidFill>
                <a:latin typeface="Times New Roman" panose="02020603050405020304" pitchFamily="18" charset="0"/>
                <a:cs typeface="Times New Roman" panose="02020603050405020304" pitchFamily="18" charset="0"/>
              </a:rPr>
              <a:t>l</a:t>
            </a:r>
            <a:r>
              <a:rPr lang="en-US" b="1" baseline="30000" dirty="0">
                <a:solidFill>
                  <a:srgbClr val="FF0000"/>
                </a:solidFill>
                <a:latin typeface="Times New Roman" panose="02020603050405020304" pitchFamily="18" charset="0"/>
                <a:cs typeface="Times New Roman" panose="02020603050405020304" pitchFamily="18" charset="0"/>
              </a:rPr>
              <a:t>3</a:t>
            </a:r>
            <a:r>
              <a:rPr lang="en-US"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8807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Plasma oscillation : the analysis</a:t>
            </a:r>
          </a:p>
        </p:txBody>
      </p:sp>
      <p:sp>
        <p:nvSpPr>
          <p:cNvPr id="3" name="Content Placeholder 2"/>
          <p:cNvSpPr>
            <a:spLocks noGrp="1"/>
          </p:cNvSpPr>
          <p:nvPr>
            <p:ph idx="1"/>
          </p:nvPr>
        </p:nvSpPr>
        <p:spPr>
          <a:xfrm>
            <a:off x="361474" y="1737360"/>
            <a:ext cx="11530012"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positive region on the left side and the negative region on the right side can be considered as two parallel infinite charged planes with a thickness of x.</a:t>
            </a:r>
          </a:p>
        </p:txBody>
      </p:sp>
      <p:sp>
        <p:nvSpPr>
          <p:cNvPr id="4" name="Slide Number Placeholder 3"/>
          <p:cNvSpPr>
            <a:spLocks noGrp="1"/>
          </p:cNvSpPr>
          <p:nvPr>
            <p:ph type="sldNum" sz="quarter" idx="12"/>
          </p:nvPr>
        </p:nvSpPr>
        <p:spPr/>
        <p:txBody>
          <a:bodyPr/>
          <a:lstStyle/>
          <a:p>
            <a:fld id="{FC7DABFA-3049-44EC-8EA7-0509F86B5FC2}" type="slidenum">
              <a:rPr lang="en-US" smtClean="0"/>
              <a:t>5</a:t>
            </a:fld>
            <a:endParaRPr lang="en-US"/>
          </a:p>
        </p:txBody>
      </p:sp>
      <mc:AlternateContent xmlns:mc="http://schemas.openxmlformats.org/markup-compatibility/2006" xmlns:a14="http://schemas.microsoft.com/office/drawing/2010/main">
        <mc:Choice Requires="a14">
          <p:sp>
            <p:nvSpPr>
              <p:cNvPr id="5" name="Object 4"/>
              <p:cNvSpPr txBox="1"/>
              <p:nvPr/>
            </p:nvSpPr>
            <p:spPr>
              <a:xfrm>
                <a:off x="866002" y="2522349"/>
                <a:ext cx="10964524" cy="4294188"/>
              </a:xfrm>
              <a:prstGeom prst="rect">
                <a:avLst/>
              </a:prstGeom>
              <a:solidFill>
                <a:schemeClr val="bg1"/>
              </a:solidFill>
            </p:spPr>
            <p:txBody>
              <a:bodyPr>
                <a:normAutofit/>
              </a:bodyPr>
              <a:lstStyle/>
              <a:p>
                <a:pPr/>
                <a14:m>
                  <m:oMathPara xmlns:m="http://schemas.openxmlformats.org/officeDocument/2006/math">
                    <m:oMathParaPr>
                      <m:jc m:val="left"/>
                    </m:oMathParaPr>
                    <m:oMath xmlns:m="http://schemas.openxmlformats.org/officeDocument/2006/math">
                      <m:r>
                        <m:rPr>
                          <m:nor/>
                        </m:rPr>
                        <a:rPr lang="en-US" sz="2000" i="0" smtClean="0">
                          <a:solidFill>
                            <a:srgbClr val="000000"/>
                          </a:solidFill>
                          <a:latin typeface="Times New Roman" panose="02020603050405020304" pitchFamily="18" charset="0"/>
                          <a:cs typeface="Times New Roman" panose="02020603050405020304" pitchFamily="18" charset="0"/>
                        </a:rPr>
                        <m:t>Electric</m:t>
                      </m:r>
                      <m:r>
                        <m:rPr>
                          <m:nor/>
                        </m:rPr>
                        <a:rPr lang="en-US" sz="2000" i="0" smtClean="0">
                          <a:solidFill>
                            <a:srgbClr val="000000"/>
                          </a:solidFill>
                          <a:latin typeface="Times New Roman" panose="02020603050405020304" pitchFamily="18" charset="0"/>
                          <a:cs typeface="Times New Roman" panose="02020603050405020304" pitchFamily="18" charset="0"/>
                        </a:rPr>
                        <m:t> </m:t>
                      </m:r>
                      <m:r>
                        <m:rPr>
                          <m:nor/>
                        </m:rPr>
                        <a:rPr lang="en-US" sz="2000" i="0" smtClean="0">
                          <a:solidFill>
                            <a:srgbClr val="000000"/>
                          </a:solidFill>
                          <a:latin typeface="Times New Roman" panose="02020603050405020304" pitchFamily="18" charset="0"/>
                          <a:cs typeface="Times New Roman" panose="02020603050405020304" pitchFamily="18" charset="0"/>
                        </a:rPr>
                        <m:t>field</m:t>
                      </m:r>
                      <m:r>
                        <m:rPr>
                          <m:nor/>
                        </m:rPr>
                        <a:rPr lang="en-US" sz="2000" i="0" smtClean="0">
                          <a:solidFill>
                            <a:srgbClr val="000000"/>
                          </a:solidFill>
                          <a:latin typeface="Times New Roman" panose="02020603050405020304" pitchFamily="18" charset="0"/>
                          <a:cs typeface="Times New Roman" panose="02020603050405020304" pitchFamily="18" charset="0"/>
                        </a:rPr>
                        <m:t> </m:t>
                      </m:r>
                      <m:r>
                        <m:rPr>
                          <m:nor/>
                        </m:rPr>
                        <a:rPr lang="en-US" sz="2000" i="0" smtClean="0">
                          <a:solidFill>
                            <a:srgbClr val="000000"/>
                          </a:solidFill>
                          <a:latin typeface="Times New Roman" panose="02020603050405020304" pitchFamily="18" charset="0"/>
                          <a:cs typeface="Times New Roman" panose="02020603050405020304" pitchFamily="18" charset="0"/>
                        </a:rPr>
                        <m:t>between</m:t>
                      </m:r>
                      <m:r>
                        <m:rPr>
                          <m:nor/>
                        </m:rPr>
                        <a:rPr lang="en-US" sz="2000" i="0" smtClean="0">
                          <a:solidFill>
                            <a:srgbClr val="000000"/>
                          </a:solidFill>
                          <a:latin typeface="Times New Roman" panose="02020603050405020304" pitchFamily="18" charset="0"/>
                          <a:cs typeface="Times New Roman" panose="02020603050405020304" pitchFamily="18" charset="0"/>
                        </a:rPr>
                        <m:t> </m:t>
                      </m:r>
                      <m:r>
                        <m:rPr>
                          <m:nor/>
                        </m:rPr>
                        <a:rPr lang="en-US" sz="2000" i="0" smtClean="0">
                          <a:solidFill>
                            <a:srgbClr val="000000"/>
                          </a:solidFill>
                          <a:latin typeface="Times New Roman" panose="02020603050405020304" pitchFamily="18" charset="0"/>
                          <a:cs typeface="Times New Roman" panose="02020603050405020304" pitchFamily="18" charset="0"/>
                        </a:rPr>
                        <m:t>two</m:t>
                      </m:r>
                      <m:r>
                        <m:rPr>
                          <m:nor/>
                        </m:rPr>
                        <a:rPr lang="en-US" sz="2000" i="0" smtClean="0">
                          <a:solidFill>
                            <a:srgbClr val="000000"/>
                          </a:solidFill>
                          <a:latin typeface="Times New Roman" panose="02020603050405020304" pitchFamily="18" charset="0"/>
                          <a:cs typeface="Times New Roman" panose="02020603050405020304" pitchFamily="18" charset="0"/>
                        </a:rPr>
                        <m:t> </m:t>
                      </m:r>
                      <m:r>
                        <m:rPr>
                          <m:nor/>
                        </m:rPr>
                        <a:rPr lang="en-US" sz="2000" i="0" smtClean="0">
                          <a:solidFill>
                            <a:srgbClr val="000000"/>
                          </a:solidFill>
                          <a:latin typeface="Times New Roman" panose="02020603050405020304" pitchFamily="18" charset="0"/>
                          <a:cs typeface="Times New Roman" panose="02020603050405020304" pitchFamily="18" charset="0"/>
                        </a:rPr>
                        <m:t>charge</m:t>
                      </m:r>
                      <m:r>
                        <m:rPr>
                          <m:nor/>
                        </m:rPr>
                        <a:rPr lang="en-US" sz="2000" i="0" smtClean="0">
                          <a:solidFill>
                            <a:srgbClr val="000000"/>
                          </a:solidFill>
                          <a:latin typeface="Times New Roman" panose="02020603050405020304" pitchFamily="18" charset="0"/>
                          <a:cs typeface="Times New Roman" panose="02020603050405020304" pitchFamily="18" charset="0"/>
                        </a:rPr>
                        <m:t> </m:t>
                      </m:r>
                      <m:r>
                        <m:rPr>
                          <m:nor/>
                        </m:rPr>
                        <a:rPr lang="en-US" sz="2000" b="0" i="0" smtClean="0">
                          <a:solidFill>
                            <a:srgbClr val="000000"/>
                          </a:solidFill>
                          <a:latin typeface="Times New Roman" panose="02020603050405020304" pitchFamily="18" charset="0"/>
                          <a:cs typeface="Times New Roman" panose="02020603050405020304" pitchFamily="18" charset="0"/>
                        </a:rPr>
                        <m:t>plane</m:t>
                      </m:r>
                      <m:r>
                        <m:rPr>
                          <m:nor/>
                        </m:rPr>
                        <a:rPr lang="en-US" sz="2000" i="0" smtClean="0">
                          <a:solidFill>
                            <a:srgbClr val="000000"/>
                          </a:solidFill>
                          <a:latin typeface="Times New Roman" panose="02020603050405020304" pitchFamily="18" charset="0"/>
                          <a:cs typeface="Times New Roman" panose="02020603050405020304" pitchFamily="18" charset="0"/>
                        </a:rPr>
                        <m:t>s</m:t>
                      </m:r>
                      <m:r>
                        <m:rPr>
                          <m:nor/>
                        </m:rPr>
                        <a:rPr lang="en-US" sz="2000" i="0" smtClean="0">
                          <a:solidFill>
                            <a:srgbClr val="000000"/>
                          </a:solidFill>
                          <a:latin typeface="Times New Roman" panose="02020603050405020304" pitchFamily="18" charset="0"/>
                          <a:cs typeface="Times New Roman" panose="02020603050405020304" pitchFamily="18" charset="0"/>
                        </a:rPr>
                        <m:t> : </m:t>
                      </m:r>
                      <m:r>
                        <a:rPr lang="en-US" sz="2000" i="1">
                          <a:solidFill>
                            <a:srgbClr val="000000"/>
                          </a:solidFill>
                          <a:latin typeface="Cambria Math" panose="02040503050406030204" pitchFamily="18" charset="0"/>
                        </a:rPr>
                        <m:t>𝐸</m:t>
                      </m:r>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𝑄</m:t>
                          </m:r>
                        </m:num>
                        <m:den>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𝜀</m:t>
                              </m:r>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𝐴</m:t>
                          </m:r>
                        </m:den>
                      </m:f>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𝑒</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𝑛</m:t>
                              </m:r>
                            </m:e>
                            <m:sub>
                              <m:r>
                                <a:rPr lang="en-US" sz="2000" i="1">
                                  <a:solidFill>
                                    <a:srgbClr val="000000"/>
                                  </a:solidFill>
                                  <a:latin typeface="Cambria Math" panose="02040503050406030204" pitchFamily="18" charset="0"/>
                                </a:rPr>
                                <m:t>𝑒</m:t>
                              </m:r>
                            </m:sub>
                          </m:sSub>
                          <m:r>
                            <a:rPr lang="en-US" sz="2000" i="1">
                              <a:solidFill>
                                <a:srgbClr val="000000"/>
                              </a:solidFill>
                              <a:latin typeface="Cambria Math" panose="02040503050406030204" pitchFamily="18" charset="0"/>
                            </a:rPr>
                            <m:t>𝐴𝑥</m:t>
                          </m:r>
                        </m:num>
                        <m:den>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𝜀</m:t>
                              </m:r>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𝐴</m:t>
                          </m:r>
                        </m:den>
                      </m:f>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𝑒</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𝑛</m:t>
                              </m:r>
                            </m:e>
                            <m:sub>
                              <m:r>
                                <a:rPr lang="en-US" sz="2000" i="1">
                                  <a:solidFill>
                                    <a:srgbClr val="000000"/>
                                  </a:solidFill>
                                  <a:latin typeface="Cambria Math" panose="02040503050406030204" pitchFamily="18" charset="0"/>
                                </a:rPr>
                                <m:t>𝑒</m:t>
                              </m:r>
                            </m:sub>
                          </m:sSub>
                          <m:r>
                            <a:rPr lang="en-US" sz="2000" i="1">
                              <a:solidFill>
                                <a:srgbClr val="000000"/>
                              </a:solidFill>
                              <a:latin typeface="Cambria Math" panose="02040503050406030204" pitchFamily="18" charset="0"/>
                            </a:rPr>
                            <m:t>𝑥</m:t>
                          </m:r>
                        </m:num>
                        <m:den>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𝜀</m:t>
                              </m:r>
                            </m:e>
                            <m:sub>
                              <m:r>
                                <a:rPr lang="en-US" sz="2000" i="1">
                                  <a:solidFill>
                                    <a:srgbClr val="000000"/>
                                  </a:solidFill>
                                  <a:latin typeface="Cambria Math" panose="02040503050406030204" pitchFamily="18" charset="0"/>
                                </a:rPr>
                                <m:t>0</m:t>
                              </m:r>
                            </m:sub>
                          </m:sSub>
                        </m:den>
                      </m:f>
                    </m:oMath>
                    <m:oMath xmlns:m="http://schemas.openxmlformats.org/officeDocument/2006/math">
                      <m:r>
                        <m:rPr>
                          <m:nor/>
                        </m:rPr>
                        <a:rPr lang="en-US" sz="2000" i="0">
                          <a:solidFill>
                            <a:srgbClr val="000000"/>
                          </a:solidFill>
                          <a:latin typeface="Times New Roman" panose="02020603050405020304" pitchFamily="18" charset="0"/>
                          <a:cs typeface="Times New Roman" panose="02020603050405020304" pitchFamily="18" charset="0"/>
                        </a:rPr>
                        <m:t>where</m:t>
                      </m:r>
                      <m:r>
                        <m:rPr>
                          <m:nor/>
                        </m:rPr>
                        <a:rPr lang="en-US" sz="2000" i="0">
                          <a:solidFill>
                            <a:srgbClr val="000000"/>
                          </a:solidFill>
                          <a:latin typeface="Times New Roman" panose="02020603050405020304" pitchFamily="18" charset="0"/>
                          <a:cs typeface="Times New Roman" panose="02020603050405020304" pitchFamily="18" charset="0"/>
                        </a:rPr>
                        <m:t> </m:t>
                      </m:r>
                      <m:r>
                        <a:rPr lang="en-US" sz="2000" i="1">
                          <a:solidFill>
                            <a:srgbClr val="000000"/>
                          </a:solidFill>
                          <a:latin typeface="Cambria Math" panose="02040503050406030204" pitchFamily="18" charset="0"/>
                        </a:rPr>
                        <m:t>𝑄</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is</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the</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total</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charge</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in</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the</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slabs</m:t>
                      </m:r>
                      <m:r>
                        <m:rPr>
                          <m:nor/>
                        </m:rPr>
                        <a:rPr lang="en-US" sz="2000" i="0">
                          <a:solidFill>
                            <a:srgbClr val="000000"/>
                          </a:solidFill>
                          <a:latin typeface="Times New Roman" panose="02020603050405020304" pitchFamily="18" charset="0"/>
                          <a:cs typeface="Times New Roman" panose="020206030504050203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𝑛</m:t>
                          </m:r>
                        </m:e>
                        <m:sub>
                          <m:r>
                            <a:rPr lang="en-US" sz="2000" i="1">
                              <a:solidFill>
                                <a:srgbClr val="000000"/>
                              </a:solidFill>
                              <a:latin typeface="Cambria Math" panose="02040503050406030204" pitchFamily="18" charset="0"/>
                            </a:rPr>
                            <m:t>𝑒</m:t>
                          </m:r>
                        </m:sub>
                      </m:sSub>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is</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the</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number</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density</m:t>
                      </m:r>
                      <m:r>
                        <m:rPr>
                          <m:nor/>
                        </m:rPr>
                        <a:rPr lang="en-US" sz="2000" i="0">
                          <a:solidFill>
                            <a:srgbClr val="000000"/>
                          </a:solidFill>
                          <a:latin typeface="Times New Roman" panose="02020603050405020304" pitchFamily="18" charset="0"/>
                          <a:cs typeface="Times New Roman" panose="02020603050405020304" pitchFamily="18" charset="0"/>
                        </a:rPr>
                        <m:t> </m:t>
                      </m:r>
                      <m:d>
                        <m:dPr>
                          <m:ctrlPr>
                            <a:rPr lang="en-US" sz="2000" i="1">
                              <a:solidFill>
                                <a:srgbClr val="000000"/>
                              </a:solidFill>
                              <a:latin typeface="Cambria Math" panose="02040503050406030204" pitchFamily="18" charset="0"/>
                            </a:rPr>
                          </m:ctrlPr>
                        </m:dPr>
                        <m:e>
                          <m:r>
                            <m:rPr>
                              <m:nor/>
                            </m:rPr>
                            <a:rPr lang="en-US" sz="2000" i="0">
                              <a:solidFill>
                                <a:srgbClr val="000000"/>
                              </a:solidFill>
                              <a:latin typeface="Times New Roman" panose="02020603050405020304" pitchFamily="18" charset="0"/>
                              <a:cs typeface="Times New Roman" panose="02020603050405020304" pitchFamily="18" charset="0"/>
                            </a:rPr>
                            <m:t>in</m:t>
                          </m:r>
                          <m:r>
                            <m:rPr>
                              <m:nor/>
                            </m:rPr>
                            <a:rPr lang="en-US" sz="2000" i="0">
                              <a:solidFill>
                                <a:srgbClr val="000000"/>
                              </a:solidFill>
                              <a:latin typeface="Times New Roman" panose="02020603050405020304" pitchFamily="18" charset="0"/>
                              <a:cs typeface="Times New Roman" panose="02020603050405020304" pitchFamily="18" charset="0"/>
                            </a:rPr>
                            <m:t> </m:t>
                          </m:r>
                          <m:sSup>
                            <m:sSupPr>
                              <m:ctrlPr>
                                <a:rPr lang="en-US" sz="2000" i="1">
                                  <a:solidFill>
                                    <a:srgbClr val="000000"/>
                                  </a:solidFill>
                                  <a:latin typeface="Cambria Math" panose="02040503050406030204" pitchFamily="18" charset="0"/>
                                </a:rPr>
                              </m:ctrlPr>
                            </m:sSupPr>
                            <m:e>
                              <m:r>
                                <m:rPr>
                                  <m:nor/>
                                </m:rPr>
                                <a:rPr lang="en-US" sz="2000" i="0">
                                  <a:solidFill>
                                    <a:srgbClr val="000000"/>
                                  </a:solidFill>
                                  <a:latin typeface="Times New Roman" panose="02020603050405020304" pitchFamily="18" charset="0"/>
                                  <a:cs typeface="Times New Roman" panose="02020603050405020304" pitchFamily="18" charset="0"/>
                                </a:rPr>
                                <m:t>m</m:t>
                              </m:r>
                            </m:e>
                            <m:sup>
                              <m:r>
                                <a:rPr lang="en-US" sz="2000" i="1">
                                  <a:solidFill>
                                    <a:srgbClr val="000000"/>
                                  </a:solidFill>
                                  <a:latin typeface="Cambria Math" panose="02040503050406030204" pitchFamily="18" charset="0"/>
                                </a:rPr>
                                <m:t>−3</m:t>
                              </m:r>
                            </m:sup>
                          </m:sSup>
                        </m:e>
                      </m:d>
                    </m:oMath>
                    <m:oMath xmlns:m="http://schemas.openxmlformats.org/officeDocument/2006/math">
                      <m:r>
                        <m:rPr>
                          <m:nor/>
                        </m:rPr>
                        <a:rPr lang="en-US" sz="2000" i="0">
                          <a:solidFill>
                            <a:srgbClr val="000000"/>
                          </a:solidFill>
                          <a:latin typeface="Times New Roman" panose="02020603050405020304" pitchFamily="18" charset="0"/>
                          <a:cs typeface="Times New Roman" panose="02020603050405020304" pitchFamily="18" charset="0"/>
                        </a:rPr>
                        <m:t>and</m:t>
                      </m:r>
                      <m:r>
                        <m:rPr>
                          <m:nor/>
                        </m:rPr>
                        <a:rPr lang="en-US" sz="2000" i="0">
                          <a:solidFill>
                            <a:srgbClr val="000000"/>
                          </a:solidFill>
                          <a:latin typeface="Times New Roman" panose="02020603050405020304" pitchFamily="18" charset="0"/>
                          <a:cs typeface="Times New Roman" panose="02020603050405020304" pitchFamily="18" charset="0"/>
                        </a:rPr>
                        <m:t> </m:t>
                      </m:r>
                      <m:r>
                        <a:rPr lang="en-US" sz="2000" i="1">
                          <a:solidFill>
                            <a:srgbClr val="000000"/>
                          </a:solidFill>
                          <a:latin typeface="Cambria Math" panose="02040503050406030204" pitchFamily="18" charset="0"/>
                        </a:rPr>
                        <m:t>𝑒</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is</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an</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electron</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charge</m:t>
                      </m:r>
                      <m:r>
                        <m:rPr>
                          <m:nor/>
                        </m:rPr>
                        <a:rPr lang="en-US" sz="2000" i="0">
                          <a:solidFill>
                            <a:srgbClr val="000000"/>
                          </a:solidFill>
                          <a:latin typeface="Times New Roman" panose="02020603050405020304" pitchFamily="18" charset="0"/>
                          <a:cs typeface="Times New Roman" panose="02020603050405020304" pitchFamily="18" charset="0"/>
                        </a:rPr>
                        <m:t>.</m:t>
                      </m:r>
                    </m:oMath>
                  </m:oMathPara>
                </a14:m>
                <a:endParaRPr lang="en-US" sz="2000" i="0" dirty="0">
                  <a:solidFill>
                    <a:srgbClr val="000000"/>
                  </a:solidFill>
                  <a:latin typeface="Times New Roman" panose="02020603050405020304" pitchFamily="18" charset="0"/>
                  <a:cs typeface="Times New Roman" panose="02020603050405020304" pitchFamily="18" charset="0"/>
                </a:endParaRPr>
              </a:p>
              <a:p>
                <a:pPr/>
                <a:r>
                  <a:rPr lang="en-US" sz="2000" dirty="0">
                    <a:solidFill>
                      <a:srgbClr val="000000"/>
                    </a:solidFill>
                    <a:latin typeface="Times New Roman" panose="02020603050405020304" pitchFamily="18" charset="0"/>
                    <a:cs typeface="Times New Roman" panose="02020603050405020304" pitchFamily="18" charset="0"/>
                  </a:rPr>
                  <a:t>The restoring force per unit area on the electrons</a:t>
                </a:r>
                <a14:m>
                  <m:oMath xmlns:m="http://schemas.openxmlformats.org/officeDocument/2006/math">
                    <m:r>
                      <a:rPr lang="en-US" sz="2000" b="0" i="0" smtClean="0">
                        <a:solidFill>
                          <a:srgbClr val="000000"/>
                        </a:solidFill>
                        <a:latin typeface="Cambria Math" panose="02040503050406030204" pitchFamily="18" charset="0"/>
                        <a:cs typeface="Times New Roman" panose="02020603050405020304" pitchFamily="18" charset="0"/>
                      </a:rPr>
                      <m:t>     </m:t>
                    </m:r>
                    <m:r>
                      <a:rPr lang="en-US" sz="2000" b="0" i="1" smtClean="0">
                        <a:solidFill>
                          <a:srgbClr val="000000"/>
                        </a:solidFill>
                        <a:latin typeface="Cambria Math" panose="02040503050406030204" pitchFamily="18" charset="0"/>
                        <a:cs typeface="Times New Roman" panose="02020603050405020304" pitchFamily="18" charset="0"/>
                      </a:rPr>
                      <m:t> </m:t>
                    </m:r>
                    <m:r>
                      <a:rPr lang="en-US" sz="2000" b="0" i="1" smtClean="0">
                        <a:solidFill>
                          <a:srgbClr val="000000"/>
                        </a:solidFill>
                        <a:latin typeface="Cambria Math" panose="02040503050406030204" pitchFamily="18" charset="0"/>
                        <a:cs typeface="Times New Roman" panose="02020603050405020304" pitchFamily="18" charset="0"/>
                      </a:rPr>
                      <m:t>𝐹</m:t>
                    </m:r>
                    <m:r>
                      <a:rPr lang="en-US" sz="2000" b="0" i="1" smtClean="0">
                        <a:solidFill>
                          <a:srgbClr val="000000"/>
                        </a:solidFill>
                        <a:latin typeface="Cambria Math" panose="02040503050406030204" pitchFamily="18" charset="0"/>
                        <a:cs typeface="Times New Roman" panose="02020603050405020304" pitchFamily="18" charset="0"/>
                      </a:rPr>
                      <m:t> =−</m:t>
                    </m:r>
                    <m:r>
                      <a:rPr lang="en-US" sz="2000" b="0" i="1" smtClean="0">
                        <a:solidFill>
                          <a:srgbClr val="000000"/>
                        </a:solidFill>
                        <a:latin typeface="Cambria Math" panose="02040503050406030204" pitchFamily="18" charset="0"/>
                      </a:rPr>
                      <m:t>𝑒</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𝑛</m:t>
                        </m:r>
                      </m:e>
                      <m:sub>
                        <m:r>
                          <a:rPr lang="en-US" sz="2000" i="1">
                            <a:solidFill>
                              <a:srgbClr val="000000"/>
                            </a:solidFill>
                            <a:latin typeface="Cambria Math" panose="02040503050406030204" pitchFamily="18" charset="0"/>
                          </a:rPr>
                          <m:t>𝑒</m:t>
                        </m:r>
                      </m:sub>
                    </m:sSub>
                    <m:r>
                      <a:rPr lang="en-US" sz="2000" b="0" i="1" smtClean="0">
                        <a:solidFill>
                          <a:srgbClr val="000000"/>
                        </a:solidFill>
                        <a:latin typeface="Cambria Math" panose="02040503050406030204" pitchFamily="18" charset="0"/>
                      </a:rPr>
                      <m:t>𝑙</m:t>
                    </m:r>
                    <m:r>
                      <a:rPr lang="en-US" sz="2000" b="0" i="1" baseline="30000" smtClean="0">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𝑒</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𝑛</m:t>
                            </m:r>
                          </m:e>
                          <m:sub>
                            <m:r>
                              <a:rPr lang="en-US" sz="2000" i="1">
                                <a:solidFill>
                                  <a:srgbClr val="000000"/>
                                </a:solidFill>
                                <a:latin typeface="Cambria Math" panose="02040503050406030204" pitchFamily="18" charset="0"/>
                              </a:rPr>
                              <m:t>𝑒</m:t>
                            </m:r>
                          </m:sub>
                        </m:sSub>
                        <m:r>
                          <a:rPr lang="en-US" sz="2000" i="1">
                            <a:solidFill>
                              <a:srgbClr val="000000"/>
                            </a:solidFill>
                            <a:latin typeface="Cambria Math" panose="02040503050406030204" pitchFamily="18" charset="0"/>
                          </a:rPr>
                          <m:t>𝑥</m:t>
                        </m:r>
                      </m:num>
                      <m:den>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𝜀</m:t>
                            </m:r>
                          </m:e>
                          <m:sub>
                            <m:r>
                              <a:rPr lang="en-US" sz="2000" i="1">
                                <a:solidFill>
                                  <a:srgbClr val="000000"/>
                                </a:solidFill>
                                <a:latin typeface="Cambria Math" panose="02040503050406030204" pitchFamily="18" charset="0"/>
                              </a:rPr>
                              <m:t>0</m:t>
                            </m:r>
                          </m:sub>
                        </m:sSub>
                      </m:den>
                    </m:f>
                    <m:r>
                      <a:rPr lang="en-US" sz="2000" i="1">
                        <a:solidFill>
                          <a:srgbClr val="000000"/>
                        </a:solidFill>
                        <a:latin typeface="Cambria Math" panose="02040503050406030204" pitchFamily="18" charset="0"/>
                      </a:rPr>
                      <m:t>,</m:t>
                    </m:r>
                  </m:oMath>
                </a14:m>
                <a:br>
                  <a:rPr lang="en-US" sz="2000" i="1" dirty="0">
                    <a:solidFill>
                      <a:srgbClr val="000000"/>
                    </a:solidFill>
                    <a:latin typeface="Times New Roman" panose="02020603050405020304" pitchFamily="18" charset="0"/>
                    <a:cs typeface="Times New Roman" panose="02020603050405020304" pitchFamily="18" charset="0"/>
                  </a:rPr>
                </a:br>
                <a14:m>
                  <m:oMathPara xmlns:m="http://schemas.openxmlformats.org/officeDocument/2006/math">
                    <m:oMathParaPr>
                      <m:jc m:val="left"/>
                    </m:oMathParaPr>
                    <m:oMath xmlns:m="http://schemas.openxmlformats.org/officeDocument/2006/math">
                      <m:r>
                        <m:rPr>
                          <m:nor/>
                        </m:rPr>
                        <a:rPr lang="en-US" sz="2000" i="0">
                          <a:solidFill>
                            <a:srgbClr val="000000"/>
                          </a:solidFill>
                          <a:latin typeface="Times New Roman" panose="02020603050405020304" pitchFamily="18" charset="0"/>
                          <a:cs typeface="Times New Roman" panose="02020603050405020304" pitchFamily="18" charset="0"/>
                        </a:rPr>
                        <m:t>The</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equation</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of</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motion</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on</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the</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electrons</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is</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written</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as</m:t>
                      </m:r>
                      <m:r>
                        <m:rPr>
                          <m:nor/>
                        </m:rPr>
                        <a:rPr lang="en-US" sz="2000" i="0">
                          <a:solidFill>
                            <a:srgbClr val="000000"/>
                          </a:solidFill>
                          <a:latin typeface="Times New Roman" panose="02020603050405020304" pitchFamily="18" charset="0"/>
                          <a:cs typeface="Times New Roman" panose="020206030504050203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𝑚</m:t>
                          </m:r>
                        </m:e>
                        <m:sub>
                          <m:r>
                            <a:rPr lang="en-US" sz="2000" i="1">
                              <a:solidFill>
                                <a:srgbClr val="000000"/>
                              </a:solidFill>
                              <a:latin typeface="Cambria Math" panose="02040503050406030204" pitchFamily="18" charset="0"/>
                            </a:rPr>
                            <m:t>𝑒</m:t>
                          </m:r>
                        </m:sub>
                      </m:sSub>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r>
                                <a:rPr lang="en-US" sz="2000" i="1">
                                  <a:solidFill>
                                    <a:srgbClr val="000000"/>
                                  </a:solidFill>
                                  <a:latin typeface="Cambria Math" panose="02040503050406030204" pitchFamily="18" charset="0"/>
                                </a:rPr>
                                <m:t>2</m:t>
                              </m:r>
                            </m:sup>
                          </m:sSup>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𝑛</m:t>
                              </m:r>
                            </m:e>
                            <m:sub>
                              <m:r>
                                <a:rPr lang="en-US" sz="2000" i="1">
                                  <a:solidFill>
                                    <a:srgbClr val="000000"/>
                                  </a:solidFill>
                                  <a:latin typeface="Cambria Math" panose="02040503050406030204" pitchFamily="18" charset="0"/>
                                </a:rPr>
                                <m:t>𝑒</m:t>
                              </m:r>
                            </m:sub>
                          </m:sSub>
                        </m:num>
                        <m:den>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𝜀</m:t>
                              </m:r>
                            </m:e>
                            <m:sub>
                              <m:r>
                                <a:rPr lang="en-US" sz="2000" i="1">
                                  <a:solidFill>
                                    <a:srgbClr val="000000"/>
                                  </a:solidFill>
                                  <a:latin typeface="Cambria Math" panose="02040503050406030204" pitchFamily="18" charset="0"/>
                                </a:rPr>
                                <m:t>0</m:t>
                              </m:r>
                            </m:sub>
                          </m:sSub>
                        </m:den>
                      </m:f>
                      <m:r>
                        <a:rPr lang="en-US" sz="2000" i="1">
                          <a:solidFill>
                            <a:srgbClr val="000000"/>
                          </a:solidFill>
                          <a:latin typeface="Cambria Math" panose="02040503050406030204" pitchFamily="18" charset="0"/>
                        </a:rPr>
                        <m:t>𝑥</m:t>
                      </m:r>
                      <m:r>
                        <a:rPr lang="en-US" sz="2000" i="1">
                          <a:solidFill>
                            <a:srgbClr val="000000"/>
                          </a:solidFill>
                          <a:latin typeface="Cambria Math" panose="02040503050406030204" pitchFamily="18" charset="0"/>
                        </a:rPr>
                        <m:t>=0,</m:t>
                      </m:r>
                    </m:oMath>
                    <m:oMath xmlns:m="http://schemas.openxmlformats.org/officeDocument/2006/math">
                      <m:r>
                        <m:rPr>
                          <m:nor/>
                        </m:rPr>
                        <a:rPr lang="en-US" sz="2000" i="0">
                          <a:solidFill>
                            <a:srgbClr val="000000"/>
                          </a:solidFill>
                          <a:latin typeface="Times New Roman" panose="02020603050405020304" pitchFamily="18" charset="0"/>
                          <a:cs typeface="Times New Roman" panose="02020603050405020304" pitchFamily="18" charset="0"/>
                        </a:rPr>
                        <m:t>This</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is</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a</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standard</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form</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of</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simple</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harmonic</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oscillator</m:t>
                      </m:r>
                      <m:r>
                        <m:rPr>
                          <m:nor/>
                        </m:rPr>
                        <a:rPr lang="en-US" sz="2000" i="0">
                          <a:solidFill>
                            <a:srgbClr val="000000"/>
                          </a:solidFill>
                          <a:latin typeface="Times New Roman" panose="02020603050405020304" pitchFamily="18" charset="0"/>
                          <a:cs typeface="Times New Roman" panose="02020603050405020304" pitchFamily="18" charset="0"/>
                        </a:rPr>
                        <m:t>.</m:t>
                      </m:r>
                    </m:oMath>
                    <m:oMath xmlns:m="http://schemas.openxmlformats.org/officeDocument/2006/math">
                      <m:r>
                        <m:rPr>
                          <m:nor/>
                        </m:rPr>
                        <a:rPr lang="en-US" sz="2000" i="0">
                          <a:solidFill>
                            <a:srgbClr val="000000"/>
                          </a:solidFill>
                          <a:latin typeface="Times New Roman" panose="02020603050405020304" pitchFamily="18" charset="0"/>
                          <a:cs typeface="Times New Roman" panose="02020603050405020304" pitchFamily="18" charset="0"/>
                        </a:rPr>
                        <m:t>The</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angular</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frequency</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known</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as</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b="1" i="0">
                          <a:solidFill>
                            <a:srgbClr val="000000"/>
                          </a:solidFill>
                          <a:latin typeface="Times New Roman" panose="02020603050405020304" pitchFamily="18" charset="0"/>
                          <a:cs typeface="Times New Roman" panose="02020603050405020304" pitchFamily="18" charset="0"/>
                        </a:rPr>
                        <m:t>plasma</m:t>
                      </m:r>
                      <m:r>
                        <m:rPr>
                          <m:nor/>
                        </m:rPr>
                        <a:rPr lang="en-US" sz="2000" b="1" i="0">
                          <a:solidFill>
                            <a:srgbClr val="000000"/>
                          </a:solidFill>
                          <a:latin typeface="Times New Roman" panose="02020603050405020304" pitchFamily="18" charset="0"/>
                          <a:cs typeface="Times New Roman" panose="02020603050405020304" pitchFamily="18" charset="0"/>
                        </a:rPr>
                        <m:t> </m:t>
                      </m:r>
                      <m:r>
                        <m:rPr>
                          <m:nor/>
                        </m:rPr>
                        <a:rPr lang="en-US" sz="2000" b="1" i="0">
                          <a:solidFill>
                            <a:srgbClr val="000000"/>
                          </a:solidFill>
                          <a:latin typeface="Times New Roman" panose="02020603050405020304" pitchFamily="18" charset="0"/>
                          <a:cs typeface="Times New Roman" panose="02020603050405020304" pitchFamily="18" charset="0"/>
                        </a:rPr>
                        <m:t>frequency</m:t>
                      </m:r>
                      <m:r>
                        <m:rPr>
                          <m:nor/>
                        </m:rPr>
                        <a:rPr lang="en-US" sz="2000" b="1"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is</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found</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to</m:t>
                      </m:r>
                      <m:r>
                        <m:rPr>
                          <m:nor/>
                        </m:rPr>
                        <a:rPr lang="en-US" sz="2000" i="0">
                          <a:solidFill>
                            <a:srgbClr val="000000"/>
                          </a:solidFill>
                          <a:latin typeface="Times New Roman" panose="02020603050405020304" pitchFamily="18" charset="0"/>
                          <a:cs typeface="Times New Roman" panose="02020603050405020304" pitchFamily="18" charset="0"/>
                        </a:rPr>
                        <m:t> </m:t>
                      </m:r>
                      <m:r>
                        <m:rPr>
                          <m:nor/>
                        </m:rPr>
                        <a:rPr lang="en-US" sz="2000" i="0">
                          <a:solidFill>
                            <a:srgbClr val="000000"/>
                          </a:solidFill>
                          <a:latin typeface="Times New Roman" panose="02020603050405020304" pitchFamily="18" charset="0"/>
                          <a:cs typeface="Times New Roman" panose="02020603050405020304" pitchFamily="18" charset="0"/>
                        </a:rPr>
                        <m:t>be</m:t>
                      </m:r>
                      <m:r>
                        <m:rPr>
                          <m:nor/>
                        </m:rPr>
                        <a:rPr lang="en-US" sz="2000" i="0">
                          <a:solidFill>
                            <a:srgbClr val="000000"/>
                          </a:solidFill>
                          <a:latin typeface="Times New Roman" panose="02020603050405020304" pitchFamily="18" charset="0"/>
                          <a:cs typeface="Times New Roman" panose="020206030504050203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𝜔</m:t>
                          </m:r>
                        </m:e>
                        <m:sub>
                          <m:r>
                            <a:rPr lang="en-US" sz="2000" i="1">
                              <a:solidFill>
                                <a:srgbClr val="000000"/>
                              </a:solidFill>
                              <a:latin typeface="Cambria Math" panose="02040503050406030204" pitchFamily="18" charset="0"/>
                            </a:rPr>
                            <m:t>𝑝</m:t>
                          </m:r>
                        </m:sub>
                      </m:sSub>
                      <m:r>
                        <a:rPr lang="en-US" sz="2000" i="1">
                          <a:solidFill>
                            <a:srgbClr val="000000"/>
                          </a:solidFill>
                          <a:latin typeface="Cambria Math" panose="02040503050406030204" pitchFamily="18" charset="0"/>
                        </a:rPr>
                        <m:t>=</m:t>
                      </m:r>
                      <m:rad>
                        <m:radPr>
                          <m:degHide m:val="on"/>
                          <m:ctrlPr>
                            <a:rPr lang="en-US" sz="2000" i="1">
                              <a:solidFill>
                                <a:srgbClr val="000000"/>
                              </a:solidFill>
                              <a:latin typeface="Cambria Math" panose="02040503050406030204" pitchFamily="18" charset="0"/>
                            </a:rPr>
                          </m:ctrlPr>
                        </m:radPr>
                        <m:deg/>
                        <m:e>
                          <m:f>
                            <m:fPr>
                              <m:ctrlPr>
                                <a:rPr lang="en-US" sz="2000" i="1">
                                  <a:solidFill>
                                    <a:srgbClr val="000000"/>
                                  </a:solidFill>
                                  <a:latin typeface="Cambria Math" panose="02040503050406030204" pitchFamily="18" charset="0"/>
                                </a:rPr>
                              </m:ctrlPr>
                            </m:fPr>
                            <m:num>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r>
                                    <a:rPr lang="en-US" sz="2000" i="1">
                                      <a:solidFill>
                                        <a:srgbClr val="000000"/>
                                      </a:solidFill>
                                      <a:latin typeface="Cambria Math" panose="02040503050406030204" pitchFamily="18" charset="0"/>
                                    </a:rPr>
                                    <m:t>2</m:t>
                                  </m:r>
                                </m:sup>
                              </m:sSup>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𝑛</m:t>
                                  </m:r>
                                </m:e>
                                <m:sub>
                                  <m:r>
                                    <a:rPr lang="en-US" sz="2000" i="1">
                                      <a:solidFill>
                                        <a:srgbClr val="000000"/>
                                      </a:solidFill>
                                      <a:latin typeface="Cambria Math" panose="02040503050406030204" pitchFamily="18" charset="0"/>
                                    </a:rPr>
                                    <m:t>𝑒</m:t>
                                  </m:r>
                                </m:sub>
                              </m:sSub>
                            </m:num>
                            <m:den>
                              <m:r>
                                <a:rPr lang="en-US" sz="2000" i="1">
                                  <a:solidFill>
                                    <a:srgbClr val="000000"/>
                                  </a:solidFill>
                                  <a:latin typeface="Cambria Math" panose="02040503050406030204" pitchFamily="18" charset="0"/>
                                </a:rPr>
                                <m:t>𝑚</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𝜀</m:t>
                                  </m:r>
                                </m:e>
                                <m:sub>
                                  <m:r>
                                    <a:rPr lang="en-US" sz="2000" i="1">
                                      <a:solidFill>
                                        <a:srgbClr val="000000"/>
                                      </a:solidFill>
                                      <a:latin typeface="Cambria Math" panose="02040503050406030204" pitchFamily="18" charset="0"/>
                                    </a:rPr>
                                    <m:t>0</m:t>
                                  </m:r>
                                </m:sub>
                              </m:sSub>
                            </m:den>
                          </m:f>
                        </m:e>
                      </m:rad>
                      <m:r>
                        <a:rPr lang="en-US" sz="2000" i="1">
                          <a:solidFill>
                            <a:srgbClr val="000000"/>
                          </a:solidFill>
                          <a:latin typeface="Cambria Math" panose="02040503050406030204" pitchFamily="18" charset="0"/>
                        </a:rPr>
                        <m:t>.</m:t>
                      </m:r>
                    </m:oMath>
                  </m:oMathPara>
                </a14:m>
                <a:br>
                  <a:rPr lang="en-US" sz="2000" dirty="0">
                    <a:solidFill>
                      <a:srgbClr val="000000"/>
                    </a:solidFill>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mc:Choice>
        <mc:Fallback xmlns="">
          <p:sp>
            <p:nvSpPr>
              <p:cNvPr id="5" name="Object 4"/>
              <p:cNvSpPr txBox="1">
                <a:spLocks noRot="1" noChangeAspect="1" noMove="1" noResize="1" noEditPoints="1" noAdjustHandles="1" noChangeArrowheads="1" noChangeShapeType="1" noTextEdit="1"/>
              </p:cNvSpPr>
              <p:nvPr/>
            </p:nvSpPr>
            <p:spPr>
              <a:xfrm>
                <a:off x="866002" y="2522349"/>
                <a:ext cx="10964524" cy="4294188"/>
              </a:xfrm>
              <a:prstGeom prst="rect">
                <a:avLst/>
              </a:prstGeom>
              <a:blipFill>
                <a:blip r:embed="rId3"/>
                <a:stretch>
                  <a:fillRect l="-556"/>
                </a:stretch>
              </a:blipFill>
            </p:spPr>
            <p:txBody>
              <a:bodyPr/>
              <a:lstStyle/>
              <a:p>
                <a:r>
                  <a:rPr lang="en-US">
                    <a:noFill/>
                  </a:rPr>
                  <a:t> </a:t>
                </a:r>
              </a:p>
            </p:txBody>
          </p:sp>
        </mc:Fallback>
      </mc:AlternateContent>
      <p:sp>
        <p:nvSpPr>
          <p:cNvPr id="6" name="Rectangle 5"/>
          <p:cNvSpPr/>
          <p:nvPr/>
        </p:nvSpPr>
        <p:spPr>
          <a:xfrm>
            <a:off x="5744439" y="2530829"/>
            <a:ext cx="2519361" cy="657288"/>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38682" y="3609149"/>
            <a:ext cx="1985962" cy="657288"/>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382464" y="4310230"/>
            <a:ext cx="1985962" cy="657288"/>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24644" y="5253681"/>
            <a:ext cx="1312025" cy="92807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79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8A0-B520-43F6-A47E-25B2A64090CB}"/>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Plasma frequency and ionosphere</a:t>
            </a:r>
          </a:p>
        </p:txBody>
      </p:sp>
      <p:sp>
        <p:nvSpPr>
          <p:cNvPr id="3" name="Content Placeholder 2">
            <a:extLst>
              <a:ext uri="{FF2B5EF4-FFF2-40B4-BE49-F238E27FC236}">
                <a16:creationId xmlns:a16="http://schemas.microsoft.com/office/drawing/2014/main" id="{45A1284E-283A-40E2-8F38-EC6928F34F8A}"/>
              </a:ext>
            </a:extLst>
          </p:cNvPr>
          <p:cNvSpPr>
            <a:spLocks noGrp="1"/>
          </p:cNvSpPr>
          <p:nvPr>
            <p:ph idx="1"/>
          </p:nvPr>
        </p:nvSpPr>
        <p:spPr>
          <a:xfrm>
            <a:off x="310470" y="1737359"/>
            <a:ext cx="5617363" cy="4642420"/>
          </a:xfrm>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ionosphere is what we term a weak plasma, as only one percent of the neutral atoms in the upper atmosphere are ionized. Traces of ionization exist from about 80 km to 1000 km in altitude, with the peak ionization occurring around an altitude of 300 km. The maximum ionization can vary from about 10</a:t>
            </a:r>
            <a:r>
              <a:rPr lang="en-US" baseline="30000" dirty="0">
                <a:latin typeface="Times New Roman" panose="02020603050405020304" pitchFamily="18" charset="0"/>
                <a:cs typeface="Times New Roman" panose="02020603050405020304" pitchFamily="18" charset="0"/>
              </a:rPr>
              <a:t>10</a:t>
            </a:r>
            <a:r>
              <a:rPr lang="en-US" dirty="0">
                <a:latin typeface="Times New Roman" panose="02020603050405020304" pitchFamily="18" charset="0"/>
                <a:cs typeface="Times New Roman" panose="02020603050405020304" pitchFamily="18" charset="0"/>
              </a:rPr>
              <a:t> to 10</a:t>
            </a:r>
            <a:r>
              <a:rPr lang="en-US" baseline="30000" dirty="0">
                <a:latin typeface="Times New Roman" panose="02020603050405020304" pitchFamily="18" charset="0"/>
                <a:cs typeface="Times New Roman" panose="02020603050405020304" pitchFamily="18" charset="0"/>
              </a:rPr>
              <a:t>13</a:t>
            </a:r>
            <a:r>
              <a:rPr lang="en-US" dirty="0">
                <a:latin typeface="Times New Roman" panose="02020603050405020304" pitchFamily="18" charset="0"/>
                <a:cs typeface="Times New Roman" panose="02020603050405020304" pitchFamily="18" charset="0"/>
              </a:rPr>
              <a:t> electrons per cubic meter.</a:t>
            </a:r>
          </a:p>
          <a:p>
            <a:pPr marL="0" indent="0">
              <a:buNone/>
            </a:pPr>
            <a:r>
              <a:rPr lang="en-US" dirty="0">
                <a:latin typeface="Times New Roman" panose="02020603050405020304" pitchFamily="18" charset="0"/>
                <a:cs typeface="Times New Roman" panose="02020603050405020304" pitchFamily="18" charset="0"/>
              </a:rPr>
              <a:t>From </a:t>
            </a:r>
            <a:r>
              <a:rPr lang="en-US" dirty="0">
                <a:latin typeface="Times New Roman" panose="02020603050405020304" pitchFamily="18" charset="0"/>
                <a:cs typeface="Times New Roman" panose="02020603050405020304" pitchFamily="18" charset="0"/>
                <a:hlinkClick r:id="rId2"/>
              </a:rPr>
              <a:t>https://spaceacademy.net.au/env/spwx/raiono.htm</a:t>
            </a: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Determine the range of the plasma frequency!</a:t>
            </a: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Note : Only radio waves with frequencies significantly higher than this  plasma frequency can propagate through the plasma. The lower frequency can bounce off the ionosphere.</a:t>
            </a:r>
          </a:p>
        </p:txBody>
      </p:sp>
      <p:sp>
        <p:nvSpPr>
          <p:cNvPr id="4" name="Slide Number Placeholder 3">
            <a:extLst>
              <a:ext uri="{FF2B5EF4-FFF2-40B4-BE49-F238E27FC236}">
                <a16:creationId xmlns:a16="http://schemas.microsoft.com/office/drawing/2014/main" id="{F5C03E93-632D-4A98-9C3A-3E35ECEA27FB}"/>
              </a:ext>
            </a:extLst>
          </p:cNvPr>
          <p:cNvSpPr>
            <a:spLocks noGrp="1"/>
          </p:cNvSpPr>
          <p:nvPr>
            <p:ph type="sldNum" sz="quarter" idx="12"/>
          </p:nvPr>
        </p:nvSpPr>
        <p:spPr/>
        <p:txBody>
          <a:bodyPr/>
          <a:lstStyle/>
          <a:p>
            <a:fld id="{FC7DABFA-3049-44EC-8EA7-0509F86B5FC2}" type="slidenum">
              <a:rPr lang="en-US" smtClean="0"/>
              <a:t>6</a:t>
            </a:fld>
            <a:endParaRPr lang="en-US"/>
          </a:p>
        </p:txBody>
      </p:sp>
      <p:pic>
        <p:nvPicPr>
          <p:cNvPr id="5" name="Picture 4">
            <a:extLst>
              <a:ext uri="{FF2B5EF4-FFF2-40B4-BE49-F238E27FC236}">
                <a16:creationId xmlns:a16="http://schemas.microsoft.com/office/drawing/2014/main" id="{8093A005-A1E2-47BD-863E-36F390869198}"/>
              </a:ext>
            </a:extLst>
          </p:cNvPr>
          <p:cNvPicPr>
            <a:picLocks noChangeAspect="1"/>
          </p:cNvPicPr>
          <p:nvPr/>
        </p:nvPicPr>
        <p:blipFill>
          <a:blip r:embed="rId3"/>
          <a:stretch>
            <a:fillRect/>
          </a:stretch>
        </p:blipFill>
        <p:spPr>
          <a:xfrm>
            <a:off x="6067425" y="1988820"/>
            <a:ext cx="6124575" cy="3771900"/>
          </a:xfrm>
          <a:prstGeom prst="rect">
            <a:avLst/>
          </a:prstGeom>
        </p:spPr>
      </p:pic>
    </p:spTree>
    <p:extLst>
      <p:ext uri="{BB962C8B-B14F-4D97-AF65-F5344CB8AC3E}">
        <p14:creationId xmlns:p14="http://schemas.microsoft.com/office/powerpoint/2010/main" val="328419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Phase space</a:t>
            </a:r>
          </a:p>
        </p:txBody>
      </p:sp>
      <p:sp>
        <p:nvSpPr>
          <p:cNvPr id="3" name="Content Placeholder 2"/>
          <p:cNvSpPr>
            <a:spLocks noGrp="1"/>
          </p:cNvSpPr>
          <p:nvPr>
            <p:ph idx="1"/>
          </p:nvPr>
        </p:nvSpPr>
        <p:spPr>
          <a:xfrm>
            <a:off x="514350" y="1845734"/>
            <a:ext cx="10641330"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classical mechanics, the phase space is the space of all possible states of a system;</a:t>
            </a:r>
            <a:r>
              <a:rPr lang="en-US" sz="2400" dirty="0"/>
              <a:t> </a:t>
            </a:r>
            <a:r>
              <a:rPr lang="en-US" sz="2400" dirty="0">
                <a:latin typeface="Times New Roman" panose="02020603050405020304" pitchFamily="18" charset="0"/>
                <a:cs typeface="Times New Roman" panose="02020603050405020304" pitchFamily="18" charset="0"/>
              </a:rPr>
              <a:t>the state of a mechanical system is defined by the constituent positions  and velocities or momenta.</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horizontal coordinate represents the position x while the vertical coordinate represents the velocity v.</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future state of motion of such a particle is completely specified if its positon and velocity are known simultaneously.</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trajectory of these points in phase space represents the complete time history of the particle.</a:t>
            </a:r>
          </a:p>
        </p:txBody>
      </p:sp>
      <p:sp>
        <p:nvSpPr>
          <p:cNvPr id="4" name="Slide Number Placeholder 3"/>
          <p:cNvSpPr>
            <a:spLocks noGrp="1"/>
          </p:cNvSpPr>
          <p:nvPr>
            <p:ph type="sldNum" sz="quarter" idx="12"/>
          </p:nvPr>
        </p:nvSpPr>
        <p:spPr/>
        <p:txBody>
          <a:bodyPr/>
          <a:lstStyle/>
          <a:p>
            <a:fld id="{FC7DABFA-3049-44EC-8EA7-0509F86B5FC2}" type="slidenum">
              <a:rPr lang="en-US" smtClean="0"/>
              <a:t>7</a:t>
            </a:fld>
            <a:endParaRPr lang="en-US"/>
          </a:p>
        </p:txBody>
      </p:sp>
    </p:spTree>
    <p:extLst>
      <p:ext uri="{BB962C8B-B14F-4D97-AF65-F5344CB8AC3E}">
        <p14:creationId xmlns:p14="http://schemas.microsoft.com/office/powerpoint/2010/main" val="3705836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827" y="-210752"/>
            <a:ext cx="10935962" cy="1174094"/>
          </a:xfrm>
        </p:spPr>
        <p:txBody>
          <a:bodyPr>
            <a:normAutofit fontScale="90000"/>
          </a:bodyPr>
          <a:lstStyle/>
          <a:p>
            <a:r>
              <a:rPr lang="en-US" b="1" dirty="0">
                <a:latin typeface="Times New Roman" panose="02020603050405020304" pitchFamily="18" charset="0"/>
                <a:cs typeface="Times New Roman" panose="02020603050405020304" pitchFamily="18" charset="0"/>
              </a:rPr>
              <a:t>Simple harmonic oscillator : no damping force</a:t>
            </a:r>
          </a:p>
        </p:txBody>
      </p:sp>
      <p:sp>
        <p:nvSpPr>
          <p:cNvPr id="3" name="Content Placeholder 2"/>
          <p:cNvSpPr>
            <a:spLocks noGrp="1"/>
          </p:cNvSpPr>
          <p:nvPr>
            <p:ph idx="1"/>
          </p:nvPr>
        </p:nvSpPr>
        <p:spPr>
          <a:xfrm>
            <a:off x="512826" y="1311478"/>
            <a:ext cx="11240809" cy="4023360"/>
          </a:xfrm>
          <a:solidFill>
            <a:schemeClr val="bg1"/>
          </a:solidFill>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general solution for a simple harmonic motion such as a simple pendulum may be written as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corresponding velocity is found to be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trajectory of the oscillator in the phase space becomes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motion repeats itself, a consequence of the conservation of the total energy of the harmonic oscillator.</a:t>
            </a:r>
          </a:p>
        </p:txBody>
      </p:sp>
      <p:sp>
        <p:nvSpPr>
          <p:cNvPr id="4" name="Slide Number Placeholder 3"/>
          <p:cNvSpPr>
            <a:spLocks noGrp="1"/>
          </p:cNvSpPr>
          <p:nvPr>
            <p:ph type="sldNum" sz="quarter" idx="12"/>
          </p:nvPr>
        </p:nvSpPr>
        <p:spPr/>
        <p:txBody>
          <a:bodyPr/>
          <a:lstStyle/>
          <a:p>
            <a:fld id="{FC7DABFA-3049-44EC-8EA7-0509F86B5FC2}" type="slidenum">
              <a:rPr lang="en-US" smtClean="0"/>
              <a:t>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21786160"/>
              </p:ext>
            </p:extLst>
          </p:nvPr>
        </p:nvGraphicFramePr>
        <p:xfrm>
          <a:off x="2176873" y="1678021"/>
          <a:ext cx="2357438" cy="436562"/>
        </p:xfrm>
        <a:graphic>
          <a:graphicData uri="http://schemas.openxmlformats.org/presentationml/2006/ole">
            <mc:AlternateContent xmlns:mc="http://schemas.openxmlformats.org/markup-compatibility/2006">
              <mc:Choice xmlns:v="urn:schemas-microsoft-com:vml" Requires="v">
                <p:oleObj spid="_x0000_s16766" name="Equation" r:id="rId3" imgW="1371600" imgH="253800" progId="Equation.DSMT4">
                  <p:embed/>
                </p:oleObj>
              </mc:Choice>
              <mc:Fallback>
                <p:oleObj name="Equation" r:id="rId3" imgW="1371600" imgH="253800" progId="Equation.DSMT4">
                  <p:embed/>
                  <p:pic>
                    <p:nvPicPr>
                      <p:cNvPr id="0" name=""/>
                      <p:cNvPicPr/>
                      <p:nvPr/>
                    </p:nvPicPr>
                    <p:blipFill>
                      <a:blip r:embed="rId4"/>
                      <a:stretch>
                        <a:fillRect/>
                      </a:stretch>
                    </p:blipFill>
                    <p:spPr>
                      <a:xfrm>
                        <a:off x="2176873" y="1678021"/>
                        <a:ext cx="2357438" cy="43656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99220016"/>
              </p:ext>
            </p:extLst>
          </p:nvPr>
        </p:nvGraphicFramePr>
        <p:xfrm>
          <a:off x="5903005" y="2161293"/>
          <a:ext cx="2684463" cy="436563"/>
        </p:xfrm>
        <a:graphic>
          <a:graphicData uri="http://schemas.openxmlformats.org/presentationml/2006/ole">
            <mc:AlternateContent xmlns:mc="http://schemas.openxmlformats.org/markup-compatibility/2006">
              <mc:Choice xmlns:v="urn:schemas-microsoft-com:vml" Requires="v">
                <p:oleObj spid="_x0000_s16767" name="Equation" r:id="rId5" imgW="1562040" imgH="253800" progId="Equation.DSMT4">
                  <p:embed/>
                </p:oleObj>
              </mc:Choice>
              <mc:Fallback>
                <p:oleObj name="Equation" r:id="rId5" imgW="1562040" imgH="253800" progId="Equation.DSMT4">
                  <p:embed/>
                  <p:pic>
                    <p:nvPicPr>
                      <p:cNvPr id="0" name=""/>
                      <p:cNvPicPr/>
                      <p:nvPr/>
                    </p:nvPicPr>
                    <p:blipFill>
                      <a:blip r:embed="rId6"/>
                      <a:stretch>
                        <a:fillRect/>
                      </a:stretch>
                    </p:blipFill>
                    <p:spPr>
                      <a:xfrm>
                        <a:off x="5903005" y="2161293"/>
                        <a:ext cx="2684463" cy="4365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79438134"/>
              </p:ext>
            </p:extLst>
          </p:nvPr>
        </p:nvGraphicFramePr>
        <p:xfrm>
          <a:off x="4399928" y="3431170"/>
          <a:ext cx="1985963" cy="852488"/>
        </p:xfrm>
        <a:graphic>
          <a:graphicData uri="http://schemas.openxmlformats.org/presentationml/2006/ole">
            <mc:AlternateContent xmlns:mc="http://schemas.openxmlformats.org/markup-compatibility/2006">
              <mc:Choice xmlns:v="urn:schemas-microsoft-com:vml" Requires="v">
                <p:oleObj spid="_x0000_s16768" name="Equation" r:id="rId7" imgW="1155600" imgH="495000" progId="Equation.DSMT4">
                  <p:embed/>
                </p:oleObj>
              </mc:Choice>
              <mc:Fallback>
                <p:oleObj name="Equation" r:id="rId7" imgW="1155600" imgH="495000" progId="Equation.DSMT4">
                  <p:embed/>
                  <p:pic>
                    <p:nvPicPr>
                      <p:cNvPr id="0" name=""/>
                      <p:cNvPicPr/>
                      <p:nvPr/>
                    </p:nvPicPr>
                    <p:blipFill>
                      <a:blip r:embed="rId8"/>
                      <a:stretch>
                        <a:fillRect/>
                      </a:stretch>
                    </p:blipFill>
                    <p:spPr>
                      <a:xfrm>
                        <a:off x="4399928" y="3431170"/>
                        <a:ext cx="1985963" cy="852488"/>
                      </a:xfrm>
                      <a:prstGeom prst="rect">
                        <a:avLst/>
                      </a:prstGeom>
                    </p:spPr>
                  </p:pic>
                </p:oleObj>
              </mc:Fallback>
            </mc:AlternateContent>
          </a:graphicData>
        </a:graphic>
      </p:graphicFrame>
      <p:sp>
        <p:nvSpPr>
          <p:cNvPr id="8" name="Rectangle 7"/>
          <p:cNvSpPr/>
          <p:nvPr/>
        </p:nvSpPr>
        <p:spPr>
          <a:xfrm>
            <a:off x="4060880" y="3083034"/>
            <a:ext cx="2500313"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4331417" y="3698461"/>
            <a:ext cx="1985963" cy="1428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1603890810"/>
              </p:ext>
            </p:extLst>
          </p:nvPr>
        </p:nvGraphicFramePr>
        <p:xfrm>
          <a:off x="5392909" y="4651424"/>
          <a:ext cx="4648281" cy="1982982"/>
        </p:xfrm>
        <a:graphic>
          <a:graphicData uri="http://schemas.openxmlformats.org/presentationml/2006/ole">
            <mc:AlternateContent xmlns:mc="http://schemas.openxmlformats.org/markup-compatibility/2006">
              <mc:Choice xmlns:v="urn:schemas-microsoft-com:vml" Requires="v">
                <p:oleObj spid="_x0000_s16769" name="Equation" r:id="rId9" imgW="2768400" imgH="1180800" progId="Equation.DSMT4">
                  <p:embed/>
                </p:oleObj>
              </mc:Choice>
              <mc:Fallback>
                <p:oleObj name="Equation" r:id="rId9" imgW="2768400" imgH="1180800" progId="Equation.DSMT4">
                  <p:embed/>
                  <p:pic>
                    <p:nvPicPr>
                      <p:cNvPr id="0" name=""/>
                      <p:cNvPicPr/>
                      <p:nvPr/>
                    </p:nvPicPr>
                    <p:blipFill>
                      <a:blip r:embed="rId10"/>
                      <a:stretch>
                        <a:fillRect/>
                      </a:stretch>
                    </p:blipFill>
                    <p:spPr>
                      <a:xfrm>
                        <a:off x="5392909" y="4651424"/>
                        <a:ext cx="4648281" cy="1982982"/>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159484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7DABFA-3049-44EC-8EA7-0509F86B5FC2}" type="slidenum">
              <a:rPr lang="en-US" smtClean="0"/>
              <a:t>9</a:t>
            </a:fld>
            <a:endParaRPr lang="en-US"/>
          </a:p>
        </p:txBody>
      </p:sp>
      <p:pic>
        <p:nvPicPr>
          <p:cNvPr id="3074" name="Picture 2" descr="http://www.acs.psu.edu/drussell/Demos/phase-diagram/phase-nodamp.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621" y="1603424"/>
            <a:ext cx="7529846" cy="37649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1369" y="334851"/>
            <a:ext cx="11062953"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Phase space diagram for undamped oscillator</a:t>
            </a:r>
          </a:p>
        </p:txBody>
      </p:sp>
      <p:sp>
        <p:nvSpPr>
          <p:cNvPr id="6" name="Rectangle 5"/>
          <p:cNvSpPr/>
          <p:nvPr/>
        </p:nvSpPr>
        <p:spPr>
          <a:xfrm>
            <a:off x="284364" y="5952067"/>
            <a:ext cx="10024057" cy="369332"/>
          </a:xfrm>
          <a:prstGeom prst="rect">
            <a:avLst/>
          </a:prstGeom>
        </p:spPr>
        <p:txBody>
          <a:bodyPr wrap="square">
            <a:spAutoFit/>
          </a:bodyPr>
          <a:lstStyle/>
          <a:p>
            <a:r>
              <a:rPr lang="en-US" dirty="0"/>
              <a:t>http://www.acs.psu.edu/drussell/Demos/phase-diagram/phase-diagram.html</a:t>
            </a:r>
          </a:p>
        </p:txBody>
      </p:sp>
      <p:sp>
        <p:nvSpPr>
          <p:cNvPr id="7" name="TextBox 6"/>
          <p:cNvSpPr txBox="1"/>
          <p:nvPr/>
        </p:nvSpPr>
        <p:spPr>
          <a:xfrm>
            <a:off x="7803479" y="1603424"/>
            <a:ext cx="4388521"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object undamped oscillating back and forth along x axis</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Position x(t) (leads/lags)</a:t>
            </a:r>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velocity v(t)</a:t>
            </a:r>
            <a:r>
              <a:rPr lang="en-US" sz="2400" dirty="0">
                <a:latin typeface="Times New Roman" panose="02020603050405020304" pitchFamily="18" charset="0"/>
                <a:cs typeface="Times New Roman" panose="02020603050405020304" pitchFamily="18" charset="0"/>
              </a:rPr>
              <a:t>    by …..rad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phase diagram plot (phase space) is a combined plot of x(t) and v(t) giving a clockwise ellipse.</a:t>
            </a:r>
          </a:p>
          <a:p>
            <a:pPr marL="342900" indent="-342900">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What happens when the amplitude of the motion is gradually reduced?</a:t>
            </a:r>
          </a:p>
        </p:txBody>
      </p:sp>
      <p:sp>
        <p:nvSpPr>
          <p:cNvPr id="2" name="Oval 1"/>
          <p:cNvSpPr/>
          <p:nvPr/>
        </p:nvSpPr>
        <p:spPr>
          <a:xfrm>
            <a:off x="10561554" y="2356165"/>
            <a:ext cx="650929" cy="4649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797007985"/>
              </p:ext>
            </p:extLst>
          </p:nvPr>
        </p:nvGraphicFramePr>
        <p:xfrm>
          <a:off x="10406922" y="2588639"/>
          <a:ext cx="299096" cy="713229"/>
        </p:xfrm>
        <a:graphic>
          <a:graphicData uri="http://schemas.openxmlformats.org/presentationml/2006/ole">
            <mc:AlternateContent xmlns:mc="http://schemas.openxmlformats.org/markup-compatibility/2006">
              <mc:Choice xmlns:v="urn:schemas-microsoft-com:vml" Requires="v">
                <p:oleObj spid="_x0000_s20547" name="Equation" r:id="rId5" imgW="164880" imgH="393480" progId="Equation.DSMT4">
                  <p:embed/>
                </p:oleObj>
              </mc:Choice>
              <mc:Fallback>
                <p:oleObj name="Equation" r:id="rId5" imgW="164880" imgH="393480" progId="Equation.DSMT4">
                  <p:embed/>
                  <p:pic>
                    <p:nvPicPr>
                      <p:cNvPr id="0" name=""/>
                      <p:cNvPicPr/>
                      <p:nvPr/>
                    </p:nvPicPr>
                    <p:blipFill>
                      <a:blip r:embed="rId6"/>
                      <a:stretch>
                        <a:fillRect/>
                      </a:stretch>
                    </p:blipFill>
                    <p:spPr>
                      <a:xfrm>
                        <a:off x="10406922" y="2588639"/>
                        <a:ext cx="299096" cy="713229"/>
                      </a:xfrm>
                      <a:prstGeom prst="rect">
                        <a:avLst/>
                      </a:prstGeom>
                    </p:spPr>
                  </p:pic>
                </p:oleObj>
              </mc:Fallback>
            </mc:AlternateContent>
          </a:graphicData>
        </a:graphic>
      </p:graphicFrame>
      <p:sp>
        <p:nvSpPr>
          <p:cNvPr id="8" name="Rectangle 7"/>
          <p:cNvSpPr/>
          <p:nvPr/>
        </p:nvSpPr>
        <p:spPr>
          <a:xfrm>
            <a:off x="7803478" y="4529238"/>
            <a:ext cx="4388521" cy="1583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7"/>
          <a:stretch>
            <a:fillRect/>
          </a:stretch>
        </p:blipFill>
        <p:spPr>
          <a:xfrm>
            <a:off x="8767755" y="4559548"/>
            <a:ext cx="2444728" cy="1692504"/>
          </a:xfrm>
          <a:prstGeom prst="rect">
            <a:avLst/>
          </a:prstGeom>
        </p:spPr>
      </p:pic>
      <p:sp>
        <p:nvSpPr>
          <p:cNvPr id="10" name="Rectangle 9"/>
          <p:cNvSpPr/>
          <p:nvPr/>
        </p:nvSpPr>
        <p:spPr>
          <a:xfrm>
            <a:off x="2554387" y="6455578"/>
            <a:ext cx="8332631" cy="369332"/>
          </a:xfrm>
          <a:prstGeom prst="rect">
            <a:avLst/>
          </a:prstGeom>
        </p:spPr>
        <p:txBody>
          <a:bodyPr wrap="square">
            <a:spAutoFit/>
          </a:bodyPr>
          <a:lstStyle/>
          <a:p>
            <a:r>
              <a:rPr lang="en-US" dirty="0">
                <a:hlinkClick r:id="rId8"/>
              </a:rPr>
              <a:t>http://teacher.pas.rochester.edu/PHY235/LectureNotes/Chapter03/Chapter03.htm</a:t>
            </a:r>
            <a:endParaRPr lang="en-US" dirty="0"/>
          </a:p>
        </p:txBody>
      </p:sp>
    </p:spTree>
    <p:extLst>
      <p:ext uri="{BB962C8B-B14F-4D97-AF65-F5344CB8AC3E}">
        <p14:creationId xmlns:p14="http://schemas.microsoft.com/office/powerpoint/2010/main" val="148686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3915</TotalTime>
  <Words>3496</Words>
  <Application>Microsoft Office PowerPoint</Application>
  <PresentationFormat>Widescreen</PresentationFormat>
  <Paragraphs>327</Paragraphs>
  <Slides>38</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Arial</vt:lpstr>
      <vt:lpstr>Calibri</vt:lpstr>
      <vt:lpstr>Calibri Light</vt:lpstr>
      <vt:lpstr>Cambria Math</vt:lpstr>
      <vt:lpstr>Times New Roman</vt:lpstr>
      <vt:lpstr>Retrospect</vt:lpstr>
      <vt:lpstr>Equation</vt:lpstr>
      <vt:lpstr>Damped simple harmonic motion</vt:lpstr>
      <vt:lpstr>Plasma oscillations-what is plasma?</vt:lpstr>
      <vt:lpstr>Plasma oscillation : the ionosphere</vt:lpstr>
      <vt:lpstr>Plasma oscillations : Plasma characteristics</vt:lpstr>
      <vt:lpstr>Plasma oscillation : the analysis</vt:lpstr>
      <vt:lpstr>Plasma frequency and ionosphere</vt:lpstr>
      <vt:lpstr>Phase space</vt:lpstr>
      <vt:lpstr>Simple harmonic oscillator : no damping force</vt:lpstr>
      <vt:lpstr>PowerPoint Presentation</vt:lpstr>
      <vt:lpstr>PowerPoint Presentation</vt:lpstr>
      <vt:lpstr>Damped simple harmonic motion</vt:lpstr>
      <vt:lpstr>Three possible conditions</vt:lpstr>
      <vt:lpstr>Heavy damping</vt:lpstr>
      <vt:lpstr>Derivation of the heavy damping displacement x</vt:lpstr>
      <vt:lpstr>Heavy damping graph</vt:lpstr>
      <vt:lpstr>Critically damping</vt:lpstr>
      <vt:lpstr>Comparison between heavy damping and critical damping</vt:lpstr>
      <vt:lpstr>Lightly damping</vt:lpstr>
      <vt:lpstr>Analysis of the lightly damping displacement</vt:lpstr>
      <vt:lpstr>Derivation of lightly damping displacement x</vt:lpstr>
      <vt:lpstr>Differences between the undamped oscillation and underdamped oscillation</vt:lpstr>
      <vt:lpstr>Energy Consideration</vt:lpstr>
      <vt:lpstr>Damping ratio</vt:lpstr>
      <vt:lpstr>What is  the damping ratio ?</vt:lpstr>
      <vt:lpstr>solution</vt:lpstr>
      <vt:lpstr>Values for describing the damping of an oscillator</vt:lpstr>
      <vt:lpstr>Logarithmic decrement (1)</vt:lpstr>
      <vt:lpstr>PowerPoint Presentation</vt:lpstr>
      <vt:lpstr>Example 2</vt:lpstr>
      <vt:lpstr>Example 3 Determination of logarithmic decrement</vt:lpstr>
      <vt:lpstr>Solution </vt:lpstr>
      <vt:lpstr>Relaxation time</vt:lpstr>
      <vt:lpstr>Quality Factor or Q-Value (1)</vt:lpstr>
      <vt:lpstr>PowerPoint Presentation</vt:lpstr>
      <vt:lpstr>Analysis of the Q value</vt:lpstr>
      <vt:lpstr>Example 4</vt:lpstr>
      <vt:lpstr>Solution</vt:lpstr>
      <vt:lpstr>Homework #2</vt:lpstr>
    </vt:vector>
  </TitlesOfParts>
  <Company>Mahidol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rachapak.chi@gmail.com</dc:creator>
  <cp:lastModifiedBy>rachapak.chi@gmail.com</cp:lastModifiedBy>
  <cp:revision>227</cp:revision>
  <dcterms:created xsi:type="dcterms:W3CDTF">2016-08-26T12:32:57Z</dcterms:created>
  <dcterms:modified xsi:type="dcterms:W3CDTF">2020-08-17T05:08:33Z</dcterms:modified>
</cp:coreProperties>
</file>